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01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297" r:id="rId46"/>
    <p:sldId id="298" r:id="rId47"/>
    <p:sldId id="299" r:id="rId48"/>
    <p:sldId id="300" r:id="rId49"/>
    <p:sldId id="304" r:id="rId50"/>
    <p:sldId id="305" r:id="rId51"/>
    <p:sldId id="306" r:id="rId52"/>
    <p:sldId id="307" r:id="rId53"/>
    <p:sldId id="308" r:id="rId54"/>
    <p:sldId id="309" r:id="rId55"/>
    <p:sldId id="314" r:id="rId56"/>
    <p:sldId id="318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4" r:id="rId111"/>
    <p:sldId id="385" r:id="rId112"/>
    <p:sldId id="386" r:id="rId113"/>
    <p:sldId id="387" r:id="rId114"/>
    <p:sldId id="389" r:id="rId115"/>
    <p:sldId id="390" r:id="rId116"/>
    <p:sldId id="391" r:id="rId117"/>
    <p:sldId id="392" r:id="rId118"/>
    <p:sldId id="393" r:id="rId119"/>
    <p:sldId id="394" r:id="rId120"/>
    <p:sldId id="395" r:id="rId121"/>
    <p:sldId id="396" r:id="rId122"/>
    <p:sldId id="397" r:id="rId123"/>
    <p:sldId id="398" r:id="rId124"/>
    <p:sldId id="399" r:id="rId125"/>
    <p:sldId id="400" r:id="rId126"/>
    <p:sldId id="401" r:id="rId127"/>
    <p:sldId id="402" r:id="rId128"/>
    <p:sldId id="403" r:id="rId129"/>
    <p:sldId id="404" r:id="rId130"/>
    <p:sldId id="405" r:id="rId131"/>
    <p:sldId id="406" r:id="rId132"/>
    <p:sldId id="407" r:id="rId133"/>
    <p:sldId id="408" r:id="rId134"/>
    <p:sldId id="409" r:id="rId135"/>
    <p:sldId id="410" r:id="rId136"/>
    <p:sldId id="411" r:id="rId137"/>
    <p:sldId id="412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0" r:id="rId146"/>
    <p:sldId id="421" r:id="rId147"/>
    <p:sldId id="422" r:id="rId148"/>
    <p:sldId id="423" r:id="rId149"/>
    <p:sldId id="424" r:id="rId150"/>
    <p:sldId id="425" r:id="rId151"/>
    <p:sldId id="426" r:id="rId152"/>
    <p:sldId id="427" r:id="rId153"/>
    <p:sldId id="428" r:id="rId154"/>
    <p:sldId id="429" r:id="rId155"/>
    <p:sldId id="430" r:id="rId156"/>
    <p:sldId id="431" r:id="rId157"/>
    <p:sldId id="436" r:id="rId158"/>
    <p:sldId id="437" r:id="rId159"/>
    <p:sldId id="438" r:id="rId160"/>
    <p:sldId id="439" r:id="rId161"/>
    <p:sldId id="440" r:id="rId162"/>
    <p:sldId id="441" r:id="rId163"/>
    <p:sldId id="442" r:id="rId164"/>
    <p:sldId id="443" r:id="rId165"/>
    <p:sldId id="444" r:id="rId166"/>
    <p:sldId id="445" r:id="rId167"/>
    <p:sldId id="446" r:id="rId168"/>
    <p:sldId id="447" r:id="rId169"/>
    <p:sldId id="448" r:id="rId170"/>
    <p:sldId id="449" r:id="rId171"/>
    <p:sldId id="450" r:id="rId172"/>
    <p:sldId id="457" r:id="rId173"/>
    <p:sldId id="458" r:id="rId174"/>
    <p:sldId id="460" r:id="rId175"/>
    <p:sldId id="461" r:id="rId176"/>
    <p:sldId id="462" r:id="rId177"/>
    <p:sldId id="463" r:id="rId178"/>
    <p:sldId id="464" r:id="rId179"/>
    <p:sldId id="465" r:id="rId180"/>
    <p:sldId id="466" r:id="rId181"/>
    <p:sldId id="467" r:id="rId182"/>
    <p:sldId id="468" r:id="rId183"/>
    <p:sldId id="469" r:id="rId184"/>
    <p:sldId id="470" r:id="rId185"/>
    <p:sldId id="471" r:id="rId186"/>
    <p:sldId id="472" r:id="rId187"/>
    <p:sldId id="473" r:id="rId188"/>
    <p:sldId id="474" r:id="rId189"/>
    <p:sldId id="475" r:id="rId190"/>
    <p:sldId id="476" r:id="rId191"/>
    <p:sldId id="477" r:id="rId192"/>
    <p:sldId id="478" r:id="rId193"/>
    <p:sldId id="479" r:id="rId194"/>
    <p:sldId id="480" r:id="rId195"/>
    <p:sldId id="481" r:id="rId196"/>
    <p:sldId id="482" r:id="rId197"/>
    <p:sldId id="483" r:id="rId198"/>
    <p:sldId id="484" r:id="rId199"/>
    <p:sldId id="485" r:id="rId200"/>
    <p:sldId id="486" r:id="rId201"/>
    <p:sldId id="487" r:id="rId202"/>
    <p:sldId id="488" r:id="rId203"/>
    <p:sldId id="489" r:id="rId204"/>
    <p:sldId id="490" r:id="rId205"/>
    <p:sldId id="491" r:id="rId206"/>
    <p:sldId id="492" r:id="rId207"/>
    <p:sldId id="493" r:id="rId208"/>
    <p:sldId id="494" r:id="rId209"/>
    <p:sldId id="495" r:id="rId210"/>
    <p:sldId id="496" r:id="rId211"/>
    <p:sldId id="497" r:id="rId212"/>
    <p:sldId id="498" r:id="rId213"/>
    <p:sldId id="499" r:id="rId214"/>
    <p:sldId id="500" r:id="rId215"/>
    <p:sldId id="501" r:id="rId216"/>
    <p:sldId id="502" r:id="rId217"/>
    <p:sldId id="503" r:id="rId218"/>
    <p:sldId id="504" r:id="rId219"/>
    <p:sldId id="505" r:id="rId220"/>
    <p:sldId id="506" r:id="rId221"/>
    <p:sldId id="507" r:id="rId222"/>
    <p:sldId id="508" r:id="rId223"/>
    <p:sldId id="509" r:id="rId224"/>
    <p:sldId id="510" r:id="rId225"/>
    <p:sldId id="511" r:id="rId226"/>
    <p:sldId id="512" r:id="rId227"/>
    <p:sldId id="513" r:id="rId228"/>
    <p:sldId id="514" r:id="rId229"/>
    <p:sldId id="515" r:id="rId230"/>
    <p:sldId id="516" r:id="rId231"/>
    <p:sldId id="517" r:id="rId232"/>
    <p:sldId id="518" r:id="rId233"/>
    <p:sldId id="519" r:id="rId234"/>
    <p:sldId id="520" r:id="rId235"/>
    <p:sldId id="521" r:id="rId236"/>
    <p:sldId id="522" r:id="rId237"/>
    <p:sldId id="523" r:id="rId238"/>
    <p:sldId id="524" r:id="rId239"/>
    <p:sldId id="525" r:id="rId240"/>
    <p:sldId id="526" r:id="rId241"/>
    <p:sldId id="527" r:id="rId242"/>
    <p:sldId id="528" r:id="rId243"/>
    <p:sldId id="529" r:id="rId244"/>
    <p:sldId id="530" r:id="rId245"/>
    <p:sldId id="531" r:id="rId246"/>
    <p:sldId id="532" r:id="rId247"/>
    <p:sldId id="533" r:id="rId248"/>
    <p:sldId id="534" r:id="rId249"/>
    <p:sldId id="535" r:id="rId250"/>
    <p:sldId id="536" r:id="rId251"/>
    <p:sldId id="537" r:id="rId252"/>
    <p:sldId id="538" r:id="rId253"/>
    <p:sldId id="539" r:id="rId254"/>
    <p:sldId id="540" r:id="rId255"/>
    <p:sldId id="541" r:id="rId256"/>
    <p:sldId id="542" r:id="rId257"/>
    <p:sldId id="543" r:id="rId258"/>
    <p:sldId id="544" r:id="rId259"/>
    <p:sldId id="545" r:id="rId260"/>
    <p:sldId id="546" r:id="rId261"/>
    <p:sldId id="547" r:id="rId262"/>
    <p:sldId id="548" r:id="rId263"/>
    <p:sldId id="550" r:id="rId264"/>
    <p:sldId id="551" r:id="rId265"/>
    <p:sldId id="552" r:id="rId266"/>
    <p:sldId id="553" r:id="rId267"/>
    <p:sldId id="554" r:id="rId268"/>
    <p:sldId id="555" r:id="rId269"/>
    <p:sldId id="556" r:id="rId270"/>
    <p:sldId id="557" r:id="rId271"/>
    <p:sldId id="558" r:id="rId272"/>
    <p:sldId id="559" r:id="rId273"/>
    <p:sldId id="560" r:id="rId274"/>
    <p:sldId id="561" r:id="rId275"/>
    <p:sldId id="562" r:id="rId276"/>
    <p:sldId id="563" r:id="rId277"/>
    <p:sldId id="564" r:id="rId278"/>
    <p:sldId id="565" r:id="rId279"/>
    <p:sldId id="566" r:id="rId280"/>
    <p:sldId id="567" r:id="rId281"/>
    <p:sldId id="568" r:id="rId282"/>
    <p:sldId id="569" r:id="rId283"/>
    <p:sldId id="570" r:id="rId284"/>
    <p:sldId id="571" r:id="rId285"/>
    <p:sldId id="572" r:id="rId286"/>
    <p:sldId id="573" r:id="rId287"/>
    <p:sldId id="574" r:id="rId288"/>
    <p:sldId id="575" r:id="rId289"/>
    <p:sldId id="576" r:id="rId290"/>
    <p:sldId id="577" r:id="rId291"/>
    <p:sldId id="578" r:id="rId292"/>
    <p:sldId id="579" r:id="rId293"/>
    <p:sldId id="580" r:id="rId294"/>
    <p:sldId id="581" r:id="rId295"/>
    <p:sldId id="582" r:id="rId296"/>
    <p:sldId id="583" r:id="rId297"/>
    <p:sldId id="584" r:id="rId298"/>
    <p:sldId id="585" r:id="rId299"/>
    <p:sldId id="586" r:id="rId300"/>
    <p:sldId id="587" r:id="rId301"/>
    <p:sldId id="588" r:id="rId302"/>
    <p:sldId id="589" r:id="rId303"/>
    <p:sldId id="590" r:id="rId304"/>
    <p:sldId id="591" r:id="rId305"/>
    <p:sldId id="592" r:id="rId306"/>
    <p:sldId id="593" r:id="rId307"/>
    <p:sldId id="594" r:id="rId308"/>
    <p:sldId id="595" r:id="rId309"/>
    <p:sldId id="596" r:id="rId310"/>
    <p:sldId id="597" r:id="rId311"/>
    <p:sldId id="598" r:id="rId312"/>
    <p:sldId id="599" r:id="rId313"/>
    <p:sldId id="600" r:id="rId314"/>
    <p:sldId id="601" r:id="rId315"/>
    <p:sldId id="602" r:id="rId316"/>
    <p:sldId id="603" r:id="rId317"/>
    <p:sldId id="604" r:id="rId318"/>
    <p:sldId id="605" r:id="rId319"/>
    <p:sldId id="606" r:id="rId320"/>
    <p:sldId id="607" r:id="rId321"/>
    <p:sldId id="608" r:id="rId322"/>
    <p:sldId id="609" r:id="rId323"/>
    <p:sldId id="610" r:id="rId324"/>
    <p:sldId id="611" r:id="rId325"/>
    <p:sldId id="612" r:id="rId326"/>
    <p:sldId id="613" r:id="rId327"/>
    <p:sldId id="614" r:id="rId328"/>
    <p:sldId id="615" r:id="rId329"/>
    <p:sldId id="616" r:id="rId330"/>
    <p:sldId id="617" r:id="rId331"/>
    <p:sldId id="618" r:id="rId332"/>
    <p:sldId id="619" r:id="rId333"/>
    <p:sldId id="620" r:id="rId334"/>
    <p:sldId id="621" r:id="rId335"/>
    <p:sldId id="622" r:id="rId336"/>
    <p:sldId id="623" r:id="rId3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 /><Relationship Id="rId299" Type="http://schemas.openxmlformats.org/officeDocument/2006/relationships/slide" Target="slides/slide298.xml" /><Relationship Id="rId303" Type="http://schemas.openxmlformats.org/officeDocument/2006/relationships/slide" Target="slides/slide302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63" Type="http://schemas.openxmlformats.org/officeDocument/2006/relationships/slide" Target="slides/slide62.xml" /><Relationship Id="rId84" Type="http://schemas.openxmlformats.org/officeDocument/2006/relationships/slide" Target="slides/slide83.xml" /><Relationship Id="rId138" Type="http://schemas.openxmlformats.org/officeDocument/2006/relationships/slide" Target="slides/slide137.xml" /><Relationship Id="rId159" Type="http://schemas.openxmlformats.org/officeDocument/2006/relationships/slide" Target="slides/slide158.xml" /><Relationship Id="rId324" Type="http://schemas.openxmlformats.org/officeDocument/2006/relationships/slide" Target="slides/slide323.xml" /><Relationship Id="rId170" Type="http://schemas.openxmlformats.org/officeDocument/2006/relationships/slide" Target="slides/slide169.xml" /><Relationship Id="rId191" Type="http://schemas.openxmlformats.org/officeDocument/2006/relationships/slide" Target="slides/slide190.xml" /><Relationship Id="rId205" Type="http://schemas.openxmlformats.org/officeDocument/2006/relationships/slide" Target="slides/slide204.xml" /><Relationship Id="rId226" Type="http://schemas.openxmlformats.org/officeDocument/2006/relationships/slide" Target="slides/slide225.xml" /><Relationship Id="rId247" Type="http://schemas.openxmlformats.org/officeDocument/2006/relationships/slide" Target="slides/slide246.xml" /><Relationship Id="rId107" Type="http://schemas.openxmlformats.org/officeDocument/2006/relationships/slide" Target="slides/slide106.xml" /><Relationship Id="rId268" Type="http://schemas.openxmlformats.org/officeDocument/2006/relationships/slide" Target="slides/slide267.xml" /><Relationship Id="rId289" Type="http://schemas.openxmlformats.org/officeDocument/2006/relationships/slide" Target="slides/slide288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53" Type="http://schemas.openxmlformats.org/officeDocument/2006/relationships/slide" Target="slides/slide52.xml" /><Relationship Id="rId74" Type="http://schemas.openxmlformats.org/officeDocument/2006/relationships/slide" Target="slides/slide73.xml" /><Relationship Id="rId128" Type="http://schemas.openxmlformats.org/officeDocument/2006/relationships/slide" Target="slides/slide127.xml" /><Relationship Id="rId149" Type="http://schemas.openxmlformats.org/officeDocument/2006/relationships/slide" Target="slides/slide148.xml" /><Relationship Id="rId314" Type="http://schemas.openxmlformats.org/officeDocument/2006/relationships/slide" Target="slides/slide313.xml" /><Relationship Id="rId335" Type="http://schemas.openxmlformats.org/officeDocument/2006/relationships/slide" Target="slides/slide334.xml" /><Relationship Id="rId5" Type="http://schemas.openxmlformats.org/officeDocument/2006/relationships/slide" Target="slides/slide4.xml" /><Relationship Id="rId95" Type="http://schemas.openxmlformats.org/officeDocument/2006/relationships/slide" Target="slides/slide94.xml" /><Relationship Id="rId160" Type="http://schemas.openxmlformats.org/officeDocument/2006/relationships/slide" Target="slides/slide159.xml" /><Relationship Id="rId181" Type="http://schemas.openxmlformats.org/officeDocument/2006/relationships/slide" Target="slides/slide180.xml" /><Relationship Id="rId216" Type="http://schemas.openxmlformats.org/officeDocument/2006/relationships/slide" Target="slides/slide215.xml" /><Relationship Id="rId237" Type="http://schemas.openxmlformats.org/officeDocument/2006/relationships/slide" Target="slides/slide236.xml" /><Relationship Id="rId258" Type="http://schemas.openxmlformats.org/officeDocument/2006/relationships/slide" Target="slides/slide257.xml" /><Relationship Id="rId279" Type="http://schemas.openxmlformats.org/officeDocument/2006/relationships/slide" Target="slides/slide278.xml" /><Relationship Id="rId22" Type="http://schemas.openxmlformats.org/officeDocument/2006/relationships/slide" Target="slides/slide21.xml" /><Relationship Id="rId43" Type="http://schemas.openxmlformats.org/officeDocument/2006/relationships/slide" Target="slides/slide42.xml" /><Relationship Id="rId64" Type="http://schemas.openxmlformats.org/officeDocument/2006/relationships/slide" Target="slides/slide63.xml" /><Relationship Id="rId118" Type="http://schemas.openxmlformats.org/officeDocument/2006/relationships/slide" Target="slides/slide117.xml" /><Relationship Id="rId139" Type="http://schemas.openxmlformats.org/officeDocument/2006/relationships/slide" Target="slides/slide138.xml" /><Relationship Id="rId290" Type="http://schemas.openxmlformats.org/officeDocument/2006/relationships/slide" Target="slides/slide289.xml" /><Relationship Id="rId304" Type="http://schemas.openxmlformats.org/officeDocument/2006/relationships/slide" Target="slides/slide303.xml" /><Relationship Id="rId325" Type="http://schemas.openxmlformats.org/officeDocument/2006/relationships/slide" Target="slides/slide324.xml" /><Relationship Id="rId85" Type="http://schemas.openxmlformats.org/officeDocument/2006/relationships/slide" Target="slides/slide84.xml" /><Relationship Id="rId150" Type="http://schemas.openxmlformats.org/officeDocument/2006/relationships/slide" Target="slides/slide149.xml" /><Relationship Id="rId171" Type="http://schemas.openxmlformats.org/officeDocument/2006/relationships/slide" Target="slides/slide170.xml" /><Relationship Id="rId192" Type="http://schemas.openxmlformats.org/officeDocument/2006/relationships/slide" Target="slides/slide191.xml" /><Relationship Id="rId206" Type="http://schemas.openxmlformats.org/officeDocument/2006/relationships/slide" Target="slides/slide205.xml" /><Relationship Id="rId227" Type="http://schemas.openxmlformats.org/officeDocument/2006/relationships/slide" Target="slides/slide226.xml" /><Relationship Id="rId248" Type="http://schemas.openxmlformats.org/officeDocument/2006/relationships/slide" Target="slides/slide247.xml" /><Relationship Id="rId269" Type="http://schemas.openxmlformats.org/officeDocument/2006/relationships/slide" Target="slides/slide268.xml" /><Relationship Id="rId12" Type="http://schemas.openxmlformats.org/officeDocument/2006/relationships/slide" Target="slides/slide11.xml" /><Relationship Id="rId33" Type="http://schemas.openxmlformats.org/officeDocument/2006/relationships/slide" Target="slides/slide32.xml" /><Relationship Id="rId108" Type="http://schemas.openxmlformats.org/officeDocument/2006/relationships/slide" Target="slides/slide107.xml" /><Relationship Id="rId129" Type="http://schemas.openxmlformats.org/officeDocument/2006/relationships/slide" Target="slides/slide128.xml" /><Relationship Id="rId280" Type="http://schemas.openxmlformats.org/officeDocument/2006/relationships/slide" Target="slides/slide279.xml" /><Relationship Id="rId315" Type="http://schemas.openxmlformats.org/officeDocument/2006/relationships/slide" Target="slides/slide314.xml" /><Relationship Id="rId336" Type="http://schemas.openxmlformats.org/officeDocument/2006/relationships/slide" Target="slides/slide335.xml" /><Relationship Id="rId54" Type="http://schemas.openxmlformats.org/officeDocument/2006/relationships/slide" Target="slides/slide53.xml" /><Relationship Id="rId75" Type="http://schemas.openxmlformats.org/officeDocument/2006/relationships/slide" Target="slides/slide74.xml" /><Relationship Id="rId96" Type="http://schemas.openxmlformats.org/officeDocument/2006/relationships/slide" Target="slides/slide95.xml" /><Relationship Id="rId140" Type="http://schemas.openxmlformats.org/officeDocument/2006/relationships/slide" Target="slides/slide139.xml" /><Relationship Id="rId161" Type="http://schemas.openxmlformats.org/officeDocument/2006/relationships/slide" Target="slides/slide160.xml" /><Relationship Id="rId182" Type="http://schemas.openxmlformats.org/officeDocument/2006/relationships/slide" Target="slides/slide181.xml" /><Relationship Id="rId217" Type="http://schemas.openxmlformats.org/officeDocument/2006/relationships/slide" Target="slides/slide216.xml" /><Relationship Id="rId6" Type="http://schemas.openxmlformats.org/officeDocument/2006/relationships/slide" Target="slides/slide5.xml" /><Relationship Id="rId238" Type="http://schemas.openxmlformats.org/officeDocument/2006/relationships/slide" Target="slides/slide237.xml" /><Relationship Id="rId259" Type="http://schemas.openxmlformats.org/officeDocument/2006/relationships/slide" Target="slides/slide258.xml" /><Relationship Id="rId23" Type="http://schemas.openxmlformats.org/officeDocument/2006/relationships/slide" Target="slides/slide22.xml" /><Relationship Id="rId119" Type="http://schemas.openxmlformats.org/officeDocument/2006/relationships/slide" Target="slides/slide118.xml" /><Relationship Id="rId270" Type="http://schemas.openxmlformats.org/officeDocument/2006/relationships/slide" Target="slides/slide269.xml" /><Relationship Id="rId291" Type="http://schemas.openxmlformats.org/officeDocument/2006/relationships/slide" Target="slides/slide290.xml" /><Relationship Id="rId305" Type="http://schemas.openxmlformats.org/officeDocument/2006/relationships/slide" Target="slides/slide304.xml" /><Relationship Id="rId326" Type="http://schemas.openxmlformats.org/officeDocument/2006/relationships/slide" Target="slides/slide325.xml" /><Relationship Id="rId44" Type="http://schemas.openxmlformats.org/officeDocument/2006/relationships/slide" Target="slides/slide43.xml" /><Relationship Id="rId65" Type="http://schemas.openxmlformats.org/officeDocument/2006/relationships/slide" Target="slides/slide64.xml" /><Relationship Id="rId86" Type="http://schemas.openxmlformats.org/officeDocument/2006/relationships/slide" Target="slides/slide85.xml" /><Relationship Id="rId130" Type="http://schemas.openxmlformats.org/officeDocument/2006/relationships/slide" Target="slides/slide129.xml" /><Relationship Id="rId151" Type="http://schemas.openxmlformats.org/officeDocument/2006/relationships/slide" Target="slides/slide150.xml" /><Relationship Id="rId172" Type="http://schemas.openxmlformats.org/officeDocument/2006/relationships/slide" Target="slides/slide171.xml" /><Relationship Id="rId193" Type="http://schemas.openxmlformats.org/officeDocument/2006/relationships/slide" Target="slides/slide192.xml" /><Relationship Id="rId207" Type="http://schemas.openxmlformats.org/officeDocument/2006/relationships/slide" Target="slides/slide206.xml" /><Relationship Id="rId228" Type="http://schemas.openxmlformats.org/officeDocument/2006/relationships/slide" Target="slides/slide227.xml" /><Relationship Id="rId249" Type="http://schemas.openxmlformats.org/officeDocument/2006/relationships/slide" Target="slides/slide248.xml" /><Relationship Id="rId13" Type="http://schemas.openxmlformats.org/officeDocument/2006/relationships/slide" Target="slides/slide12.xml" /><Relationship Id="rId109" Type="http://schemas.openxmlformats.org/officeDocument/2006/relationships/slide" Target="slides/slide108.xml" /><Relationship Id="rId260" Type="http://schemas.openxmlformats.org/officeDocument/2006/relationships/slide" Target="slides/slide259.xml" /><Relationship Id="rId281" Type="http://schemas.openxmlformats.org/officeDocument/2006/relationships/slide" Target="slides/slide280.xml" /><Relationship Id="rId316" Type="http://schemas.openxmlformats.org/officeDocument/2006/relationships/slide" Target="slides/slide315.xml" /><Relationship Id="rId337" Type="http://schemas.openxmlformats.org/officeDocument/2006/relationships/slide" Target="slides/slide336.xml" /><Relationship Id="rId34" Type="http://schemas.openxmlformats.org/officeDocument/2006/relationships/slide" Target="slides/slide33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20" Type="http://schemas.openxmlformats.org/officeDocument/2006/relationships/slide" Target="slides/slide119.xml" /><Relationship Id="rId141" Type="http://schemas.openxmlformats.org/officeDocument/2006/relationships/slide" Target="slides/slide140.xml" /><Relationship Id="rId7" Type="http://schemas.openxmlformats.org/officeDocument/2006/relationships/slide" Target="slides/slide6.xml" /><Relationship Id="rId162" Type="http://schemas.openxmlformats.org/officeDocument/2006/relationships/slide" Target="slides/slide161.xml" /><Relationship Id="rId183" Type="http://schemas.openxmlformats.org/officeDocument/2006/relationships/slide" Target="slides/slide182.xml" /><Relationship Id="rId218" Type="http://schemas.openxmlformats.org/officeDocument/2006/relationships/slide" Target="slides/slide217.xml" /><Relationship Id="rId239" Type="http://schemas.openxmlformats.org/officeDocument/2006/relationships/slide" Target="slides/slide238.xml" /><Relationship Id="rId250" Type="http://schemas.openxmlformats.org/officeDocument/2006/relationships/slide" Target="slides/slide249.xml" /><Relationship Id="rId271" Type="http://schemas.openxmlformats.org/officeDocument/2006/relationships/slide" Target="slides/slide270.xml" /><Relationship Id="rId292" Type="http://schemas.openxmlformats.org/officeDocument/2006/relationships/slide" Target="slides/slide291.xml" /><Relationship Id="rId306" Type="http://schemas.openxmlformats.org/officeDocument/2006/relationships/slide" Target="slides/slide305.xml" /><Relationship Id="rId24" Type="http://schemas.openxmlformats.org/officeDocument/2006/relationships/slide" Target="slides/slide23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31" Type="http://schemas.openxmlformats.org/officeDocument/2006/relationships/slide" Target="slides/slide130.xml" /><Relationship Id="rId327" Type="http://schemas.openxmlformats.org/officeDocument/2006/relationships/slide" Target="slides/slide326.xml" /><Relationship Id="rId152" Type="http://schemas.openxmlformats.org/officeDocument/2006/relationships/slide" Target="slides/slide151.xml" /><Relationship Id="rId173" Type="http://schemas.openxmlformats.org/officeDocument/2006/relationships/slide" Target="slides/slide172.xml" /><Relationship Id="rId194" Type="http://schemas.openxmlformats.org/officeDocument/2006/relationships/slide" Target="slides/slide193.xml" /><Relationship Id="rId208" Type="http://schemas.openxmlformats.org/officeDocument/2006/relationships/slide" Target="slides/slide207.xml" /><Relationship Id="rId229" Type="http://schemas.openxmlformats.org/officeDocument/2006/relationships/slide" Target="slides/slide228.xml" /><Relationship Id="rId240" Type="http://schemas.openxmlformats.org/officeDocument/2006/relationships/slide" Target="slides/slide239.xml" /><Relationship Id="rId261" Type="http://schemas.openxmlformats.org/officeDocument/2006/relationships/slide" Target="slides/slide260.xml" /><Relationship Id="rId14" Type="http://schemas.openxmlformats.org/officeDocument/2006/relationships/slide" Target="slides/slide13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282" Type="http://schemas.openxmlformats.org/officeDocument/2006/relationships/slide" Target="slides/slide281.xml" /><Relationship Id="rId317" Type="http://schemas.openxmlformats.org/officeDocument/2006/relationships/slide" Target="slides/slide316.xml" /><Relationship Id="rId338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Relationship Id="rId163" Type="http://schemas.openxmlformats.org/officeDocument/2006/relationships/slide" Target="slides/slide162.xml" /><Relationship Id="rId184" Type="http://schemas.openxmlformats.org/officeDocument/2006/relationships/slide" Target="slides/slide183.xml" /><Relationship Id="rId219" Type="http://schemas.openxmlformats.org/officeDocument/2006/relationships/slide" Target="slides/slide218.xml" /><Relationship Id="rId3" Type="http://schemas.openxmlformats.org/officeDocument/2006/relationships/slide" Target="slides/slide2.xml" /><Relationship Id="rId214" Type="http://schemas.openxmlformats.org/officeDocument/2006/relationships/slide" Target="slides/slide213.xml" /><Relationship Id="rId230" Type="http://schemas.openxmlformats.org/officeDocument/2006/relationships/slide" Target="slides/slide229.xml" /><Relationship Id="rId235" Type="http://schemas.openxmlformats.org/officeDocument/2006/relationships/slide" Target="slides/slide234.xml" /><Relationship Id="rId251" Type="http://schemas.openxmlformats.org/officeDocument/2006/relationships/slide" Target="slides/slide250.xml" /><Relationship Id="rId256" Type="http://schemas.openxmlformats.org/officeDocument/2006/relationships/slide" Target="slides/slide255.xml" /><Relationship Id="rId277" Type="http://schemas.openxmlformats.org/officeDocument/2006/relationships/slide" Target="slides/slide276.xml" /><Relationship Id="rId298" Type="http://schemas.openxmlformats.org/officeDocument/2006/relationships/slide" Target="slides/slide297.xml" /><Relationship Id="rId25" Type="http://schemas.openxmlformats.org/officeDocument/2006/relationships/slide" Target="slides/slide24.xml" /><Relationship Id="rId46" Type="http://schemas.openxmlformats.org/officeDocument/2006/relationships/slide" Target="slides/slide45.xml" /><Relationship Id="rId67" Type="http://schemas.openxmlformats.org/officeDocument/2006/relationships/slide" Target="slides/slide66.xml" /><Relationship Id="rId116" Type="http://schemas.openxmlformats.org/officeDocument/2006/relationships/slide" Target="slides/slide115.xml" /><Relationship Id="rId137" Type="http://schemas.openxmlformats.org/officeDocument/2006/relationships/slide" Target="slides/slide136.xml" /><Relationship Id="rId158" Type="http://schemas.openxmlformats.org/officeDocument/2006/relationships/slide" Target="slides/slide157.xml" /><Relationship Id="rId272" Type="http://schemas.openxmlformats.org/officeDocument/2006/relationships/slide" Target="slides/slide271.xml" /><Relationship Id="rId293" Type="http://schemas.openxmlformats.org/officeDocument/2006/relationships/slide" Target="slides/slide292.xml" /><Relationship Id="rId302" Type="http://schemas.openxmlformats.org/officeDocument/2006/relationships/slide" Target="slides/slide301.xml" /><Relationship Id="rId307" Type="http://schemas.openxmlformats.org/officeDocument/2006/relationships/slide" Target="slides/slide306.xml" /><Relationship Id="rId323" Type="http://schemas.openxmlformats.org/officeDocument/2006/relationships/slide" Target="slides/slide322.xml" /><Relationship Id="rId328" Type="http://schemas.openxmlformats.org/officeDocument/2006/relationships/slide" Target="slides/slide327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62" Type="http://schemas.openxmlformats.org/officeDocument/2006/relationships/slide" Target="slides/slide61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53" Type="http://schemas.openxmlformats.org/officeDocument/2006/relationships/slide" Target="slides/slide152.xml" /><Relationship Id="rId174" Type="http://schemas.openxmlformats.org/officeDocument/2006/relationships/slide" Target="slides/slide173.xml" /><Relationship Id="rId179" Type="http://schemas.openxmlformats.org/officeDocument/2006/relationships/slide" Target="slides/slide178.xml" /><Relationship Id="rId195" Type="http://schemas.openxmlformats.org/officeDocument/2006/relationships/slide" Target="slides/slide194.xml" /><Relationship Id="rId209" Type="http://schemas.openxmlformats.org/officeDocument/2006/relationships/slide" Target="slides/slide208.xml" /><Relationship Id="rId190" Type="http://schemas.openxmlformats.org/officeDocument/2006/relationships/slide" Target="slides/slide189.xml" /><Relationship Id="rId204" Type="http://schemas.openxmlformats.org/officeDocument/2006/relationships/slide" Target="slides/slide203.xml" /><Relationship Id="rId220" Type="http://schemas.openxmlformats.org/officeDocument/2006/relationships/slide" Target="slides/slide219.xml" /><Relationship Id="rId225" Type="http://schemas.openxmlformats.org/officeDocument/2006/relationships/slide" Target="slides/slide224.xml" /><Relationship Id="rId241" Type="http://schemas.openxmlformats.org/officeDocument/2006/relationships/slide" Target="slides/slide240.xml" /><Relationship Id="rId246" Type="http://schemas.openxmlformats.org/officeDocument/2006/relationships/slide" Target="slides/slide245.xml" /><Relationship Id="rId267" Type="http://schemas.openxmlformats.org/officeDocument/2006/relationships/slide" Target="slides/slide266.xml" /><Relationship Id="rId288" Type="http://schemas.openxmlformats.org/officeDocument/2006/relationships/slide" Target="slides/slide287.xml" /><Relationship Id="rId15" Type="http://schemas.openxmlformats.org/officeDocument/2006/relationships/slide" Target="slides/slide14.xml" /><Relationship Id="rId36" Type="http://schemas.openxmlformats.org/officeDocument/2006/relationships/slide" Target="slides/slide35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27" Type="http://schemas.openxmlformats.org/officeDocument/2006/relationships/slide" Target="slides/slide126.xml" /><Relationship Id="rId262" Type="http://schemas.openxmlformats.org/officeDocument/2006/relationships/slide" Target="slides/slide261.xml" /><Relationship Id="rId283" Type="http://schemas.openxmlformats.org/officeDocument/2006/relationships/slide" Target="slides/slide282.xml" /><Relationship Id="rId313" Type="http://schemas.openxmlformats.org/officeDocument/2006/relationships/slide" Target="slides/slide312.xml" /><Relationship Id="rId318" Type="http://schemas.openxmlformats.org/officeDocument/2006/relationships/slide" Target="slides/slide317.xml" /><Relationship Id="rId339" Type="http://schemas.openxmlformats.org/officeDocument/2006/relationships/presProps" Target="presProps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52" Type="http://schemas.openxmlformats.org/officeDocument/2006/relationships/slide" Target="slides/slide51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43" Type="http://schemas.openxmlformats.org/officeDocument/2006/relationships/slide" Target="slides/slide142.xml" /><Relationship Id="rId148" Type="http://schemas.openxmlformats.org/officeDocument/2006/relationships/slide" Target="slides/slide147.xml" /><Relationship Id="rId164" Type="http://schemas.openxmlformats.org/officeDocument/2006/relationships/slide" Target="slides/slide163.xml" /><Relationship Id="rId169" Type="http://schemas.openxmlformats.org/officeDocument/2006/relationships/slide" Target="slides/slide168.xml" /><Relationship Id="rId185" Type="http://schemas.openxmlformats.org/officeDocument/2006/relationships/slide" Target="slides/slide184.xml" /><Relationship Id="rId334" Type="http://schemas.openxmlformats.org/officeDocument/2006/relationships/slide" Target="slides/slide33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80" Type="http://schemas.openxmlformats.org/officeDocument/2006/relationships/slide" Target="slides/slide179.xml" /><Relationship Id="rId210" Type="http://schemas.openxmlformats.org/officeDocument/2006/relationships/slide" Target="slides/slide209.xml" /><Relationship Id="rId215" Type="http://schemas.openxmlformats.org/officeDocument/2006/relationships/slide" Target="slides/slide214.xml" /><Relationship Id="rId236" Type="http://schemas.openxmlformats.org/officeDocument/2006/relationships/slide" Target="slides/slide235.xml" /><Relationship Id="rId257" Type="http://schemas.openxmlformats.org/officeDocument/2006/relationships/slide" Target="slides/slide256.xml" /><Relationship Id="rId278" Type="http://schemas.openxmlformats.org/officeDocument/2006/relationships/slide" Target="slides/slide277.xml" /><Relationship Id="rId26" Type="http://schemas.openxmlformats.org/officeDocument/2006/relationships/slide" Target="slides/slide25.xml" /><Relationship Id="rId231" Type="http://schemas.openxmlformats.org/officeDocument/2006/relationships/slide" Target="slides/slide230.xml" /><Relationship Id="rId252" Type="http://schemas.openxmlformats.org/officeDocument/2006/relationships/slide" Target="slides/slide251.xml" /><Relationship Id="rId273" Type="http://schemas.openxmlformats.org/officeDocument/2006/relationships/slide" Target="slides/slide272.xml" /><Relationship Id="rId294" Type="http://schemas.openxmlformats.org/officeDocument/2006/relationships/slide" Target="slides/slide293.xml" /><Relationship Id="rId308" Type="http://schemas.openxmlformats.org/officeDocument/2006/relationships/slide" Target="slides/slide307.xml" /><Relationship Id="rId329" Type="http://schemas.openxmlformats.org/officeDocument/2006/relationships/slide" Target="slides/slide328.xml" /><Relationship Id="rId47" Type="http://schemas.openxmlformats.org/officeDocument/2006/relationships/slide" Target="slides/slide46.xml" /><Relationship Id="rId68" Type="http://schemas.openxmlformats.org/officeDocument/2006/relationships/slide" Target="slides/slide67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54" Type="http://schemas.openxmlformats.org/officeDocument/2006/relationships/slide" Target="slides/slide153.xml" /><Relationship Id="rId175" Type="http://schemas.openxmlformats.org/officeDocument/2006/relationships/slide" Target="slides/slide174.xml" /><Relationship Id="rId340" Type="http://schemas.openxmlformats.org/officeDocument/2006/relationships/viewProps" Target="viewProps.xml" /><Relationship Id="rId196" Type="http://schemas.openxmlformats.org/officeDocument/2006/relationships/slide" Target="slides/slide195.xml" /><Relationship Id="rId200" Type="http://schemas.openxmlformats.org/officeDocument/2006/relationships/slide" Target="slides/slide199.xml" /><Relationship Id="rId16" Type="http://schemas.openxmlformats.org/officeDocument/2006/relationships/slide" Target="slides/slide15.xml" /><Relationship Id="rId221" Type="http://schemas.openxmlformats.org/officeDocument/2006/relationships/slide" Target="slides/slide220.xml" /><Relationship Id="rId242" Type="http://schemas.openxmlformats.org/officeDocument/2006/relationships/slide" Target="slides/slide241.xml" /><Relationship Id="rId263" Type="http://schemas.openxmlformats.org/officeDocument/2006/relationships/slide" Target="slides/slide262.xml" /><Relationship Id="rId284" Type="http://schemas.openxmlformats.org/officeDocument/2006/relationships/slide" Target="slides/slide283.xml" /><Relationship Id="rId319" Type="http://schemas.openxmlformats.org/officeDocument/2006/relationships/slide" Target="slides/slide318.xml" /><Relationship Id="rId37" Type="http://schemas.openxmlformats.org/officeDocument/2006/relationships/slide" Target="slides/slide36.xml" /><Relationship Id="rId58" Type="http://schemas.openxmlformats.org/officeDocument/2006/relationships/slide" Target="slides/slide57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44" Type="http://schemas.openxmlformats.org/officeDocument/2006/relationships/slide" Target="slides/slide143.xml" /><Relationship Id="rId330" Type="http://schemas.openxmlformats.org/officeDocument/2006/relationships/slide" Target="slides/slide329.xml" /><Relationship Id="rId90" Type="http://schemas.openxmlformats.org/officeDocument/2006/relationships/slide" Target="slides/slide89.xml" /><Relationship Id="rId165" Type="http://schemas.openxmlformats.org/officeDocument/2006/relationships/slide" Target="slides/slide164.xml" /><Relationship Id="rId186" Type="http://schemas.openxmlformats.org/officeDocument/2006/relationships/slide" Target="slides/slide185.xml" /><Relationship Id="rId211" Type="http://schemas.openxmlformats.org/officeDocument/2006/relationships/slide" Target="slides/slide210.xml" /><Relationship Id="rId232" Type="http://schemas.openxmlformats.org/officeDocument/2006/relationships/slide" Target="slides/slide231.xml" /><Relationship Id="rId253" Type="http://schemas.openxmlformats.org/officeDocument/2006/relationships/slide" Target="slides/slide252.xml" /><Relationship Id="rId274" Type="http://schemas.openxmlformats.org/officeDocument/2006/relationships/slide" Target="slides/slide273.xml" /><Relationship Id="rId295" Type="http://schemas.openxmlformats.org/officeDocument/2006/relationships/slide" Target="slides/slide294.xml" /><Relationship Id="rId309" Type="http://schemas.openxmlformats.org/officeDocument/2006/relationships/slide" Target="slides/slide308.xml" /><Relationship Id="rId27" Type="http://schemas.openxmlformats.org/officeDocument/2006/relationships/slide" Target="slides/slide26.xml" /><Relationship Id="rId48" Type="http://schemas.openxmlformats.org/officeDocument/2006/relationships/slide" Target="slides/slide47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34" Type="http://schemas.openxmlformats.org/officeDocument/2006/relationships/slide" Target="slides/slide133.xml" /><Relationship Id="rId320" Type="http://schemas.openxmlformats.org/officeDocument/2006/relationships/slide" Target="slides/slide319.xml" /><Relationship Id="rId80" Type="http://schemas.openxmlformats.org/officeDocument/2006/relationships/slide" Target="slides/slide79.xml" /><Relationship Id="rId155" Type="http://schemas.openxmlformats.org/officeDocument/2006/relationships/slide" Target="slides/slide154.xml" /><Relationship Id="rId176" Type="http://schemas.openxmlformats.org/officeDocument/2006/relationships/slide" Target="slides/slide175.xml" /><Relationship Id="rId197" Type="http://schemas.openxmlformats.org/officeDocument/2006/relationships/slide" Target="slides/slide196.xml" /><Relationship Id="rId341" Type="http://schemas.openxmlformats.org/officeDocument/2006/relationships/theme" Target="theme/theme1.xml" /><Relationship Id="rId201" Type="http://schemas.openxmlformats.org/officeDocument/2006/relationships/slide" Target="slides/slide200.xml" /><Relationship Id="rId222" Type="http://schemas.openxmlformats.org/officeDocument/2006/relationships/slide" Target="slides/slide221.xml" /><Relationship Id="rId243" Type="http://schemas.openxmlformats.org/officeDocument/2006/relationships/slide" Target="slides/slide242.xml" /><Relationship Id="rId264" Type="http://schemas.openxmlformats.org/officeDocument/2006/relationships/slide" Target="slides/slide263.xml" /><Relationship Id="rId285" Type="http://schemas.openxmlformats.org/officeDocument/2006/relationships/slide" Target="slides/slide284.xml" /><Relationship Id="rId17" Type="http://schemas.openxmlformats.org/officeDocument/2006/relationships/slide" Target="slides/slide16.xml" /><Relationship Id="rId38" Type="http://schemas.openxmlformats.org/officeDocument/2006/relationships/slide" Target="slides/slide37.xml" /><Relationship Id="rId59" Type="http://schemas.openxmlformats.org/officeDocument/2006/relationships/slide" Target="slides/slide58.xml" /><Relationship Id="rId103" Type="http://schemas.openxmlformats.org/officeDocument/2006/relationships/slide" Target="slides/slide102.xml" /><Relationship Id="rId124" Type="http://schemas.openxmlformats.org/officeDocument/2006/relationships/slide" Target="slides/slide123.xml" /><Relationship Id="rId310" Type="http://schemas.openxmlformats.org/officeDocument/2006/relationships/slide" Target="slides/slide309.xml" /><Relationship Id="rId70" Type="http://schemas.openxmlformats.org/officeDocument/2006/relationships/slide" Target="slides/slide69.xml" /><Relationship Id="rId91" Type="http://schemas.openxmlformats.org/officeDocument/2006/relationships/slide" Target="slides/slide90.xml" /><Relationship Id="rId145" Type="http://schemas.openxmlformats.org/officeDocument/2006/relationships/slide" Target="slides/slide144.xml" /><Relationship Id="rId166" Type="http://schemas.openxmlformats.org/officeDocument/2006/relationships/slide" Target="slides/slide165.xml" /><Relationship Id="rId187" Type="http://schemas.openxmlformats.org/officeDocument/2006/relationships/slide" Target="slides/slide186.xml" /><Relationship Id="rId331" Type="http://schemas.openxmlformats.org/officeDocument/2006/relationships/slide" Target="slides/slide330.xml" /><Relationship Id="rId1" Type="http://schemas.openxmlformats.org/officeDocument/2006/relationships/slideMaster" Target="slideMasters/slideMaster1.xml" /><Relationship Id="rId212" Type="http://schemas.openxmlformats.org/officeDocument/2006/relationships/slide" Target="slides/slide211.xml" /><Relationship Id="rId233" Type="http://schemas.openxmlformats.org/officeDocument/2006/relationships/slide" Target="slides/slide232.xml" /><Relationship Id="rId254" Type="http://schemas.openxmlformats.org/officeDocument/2006/relationships/slide" Target="slides/slide253.xml" /><Relationship Id="rId28" Type="http://schemas.openxmlformats.org/officeDocument/2006/relationships/slide" Target="slides/slide27.xml" /><Relationship Id="rId49" Type="http://schemas.openxmlformats.org/officeDocument/2006/relationships/slide" Target="slides/slide48.xml" /><Relationship Id="rId114" Type="http://schemas.openxmlformats.org/officeDocument/2006/relationships/slide" Target="slides/slide113.xml" /><Relationship Id="rId275" Type="http://schemas.openxmlformats.org/officeDocument/2006/relationships/slide" Target="slides/slide274.xml" /><Relationship Id="rId296" Type="http://schemas.openxmlformats.org/officeDocument/2006/relationships/slide" Target="slides/slide295.xml" /><Relationship Id="rId300" Type="http://schemas.openxmlformats.org/officeDocument/2006/relationships/slide" Target="slides/slide299.xml" /><Relationship Id="rId60" Type="http://schemas.openxmlformats.org/officeDocument/2006/relationships/slide" Target="slides/slide59.xml" /><Relationship Id="rId81" Type="http://schemas.openxmlformats.org/officeDocument/2006/relationships/slide" Target="slides/slide80.xml" /><Relationship Id="rId135" Type="http://schemas.openxmlformats.org/officeDocument/2006/relationships/slide" Target="slides/slide134.xml" /><Relationship Id="rId156" Type="http://schemas.openxmlformats.org/officeDocument/2006/relationships/slide" Target="slides/slide155.xml" /><Relationship Id="rId177" Type="http://schemas.openxmlformats.org/officeDocument/2006/relationships/slide" Target="slides/slide176.xml" /><Relationship Id="rId198" Type="http://schemas.openxmlformats.org/officeDocument/2006/relationships/slide" Target="slides/slide197.xml" /><Relationship Id="rId321" Type="http://schemas.openxmlformats.org/officeDocument/2006/relationships/slide" Target="slides/slide320.xml" /><Relationship Id="rId342" Type="http://schemas.openxmlformats.org/officeDocument/2006/relationships/tableStyles" Target="tableStyles.xml" /><Relationship Id="rId202" Type="http://schemas.openxmlformats.org/officeDocument/2006/relationships/slide" Target="slides/slide201.xml" /><Relationship Id="rId223" Type="http://schemas.openxmlformats.org/officeDocument/2006/relationships/slide" Target="slides/slide222.xml" /><Relationship Id="rId244" Type="http://schemas.openxmlformats.org/officeDocument/2006/relationships/slide" Target="slides/slide243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265" Type="http://schemas.openxmlformats.org/officeDocument/2006/relationships/slide" Target="slides/slide264.xml" /><Relationship Id="rId286" Type="http://schemas.openxmlformats.org/officeDocument/2006/relationships/slide" Target="slides/slide285.xml" /><Relationship Id="rId50" Type="http://schemas.openxmlformats.org/officeDocument/2006/relationships/slide" Target="slides/slide49.xml" /><Relationship Id="rId104" Type="http://schemas.openxmlformats.org/officeDocument/2006/relationships/slide" Target="slides/slide103.xml" /><Relationship Id="rId125" Type="http://schemas.openxmlformats.org/officeDocument/2006/relationships/slide" Target="slides/slide124.xml" /><Relationship Id="rId146" Type="http://schemas.openxmlformats.org/officeDocument/2006/relationships/slide" Target="slides/slide145.xml" /><Relationship Id="rId167" Type="http://schemas.openxmlformats.org/officeDocument/2006/relationships/slide" Target="slides/slide166.xml" /><Relationship Id="rId188" Type="http://schemas.openxmlformats.org/officeDocument/2006/relationships/slide" Target="slides/slide187.xml" /><Relationship Id="rId311" Type="http://schemas.openxmlformats.org/officeDocument/2006/relationships/slide" Target="slides/slide310.xml" /><Relationship Id="rId332" Type="http://schemas.openxmlformats.org/officeDocument/2006/relationships/slide" Target="slides/slide331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13" Type="http://schemas.openxmlformats.org/officeDocument/2006/relationships/slide" Target="slides/slide212.xml" /><Relationship Id="rId234" Type="http://schemas.openxmlformats.org/officeDocument/2006/relationships/slide" Target="slides/slide233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55" Type="http://schemas.openxmlformats.org/officeDocument/2006/relationships/slide" Target="slides/slide254.xml" /><Relationship Id="rId276" Type="http://schemas.openxmlformats.org/officeDocument/2006/relationships/slide" Target="slides/slide275.xml" /><Relationship Id="rId297" Type="http://schemas.openxmlformats.org/officeDocument/2006/relationships/slide" Target="slides/slide296.xml" /><Relationship Id="rId40" Type="http://schemas.openxmlformats.org/officeDocument/2006/relationships/slide" Target="slides/slide39.xml" /><Relationship Id="rId115" Type="http://schemas.openxmlformats.org/officeDocument/2006/relationships/slide" Target="slides/slide114.xml" /><Relationship Id="rId136" Type="http://schemas.openxmlformats.org/officeDocument/2006/relationships/slide" Target="slides/slide135.xml" /><Relationship Id="rId157" Type="http://schemas.openxmlformats.org/officeDocument/2006/relationships/slide" Target="slides/slide156.xml" /><Relationship Id="rId178" Type="http://schemas.openxmlformats.org/officeDocument/2006/relationships/slide" Target="slides/slide177.xml" /><Relationship Id="rId301" Type="http://schemas.openxmlformats.org/officeDocument/2006/relationships/slide" Target="slides/slide300.xml" /><Relationship Id="rId322" Type="http://schemas.openxmlformats.org/officeDocument/2006/relationships/slide" Target="slides/slide321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9" Type="http://schemas.openxmlformats.org/officeDocument/2006/relationships/slide" Target="slides/slide198.xml" /><Relationship Id="rId203" Type="http://schemas.openxmlformats.org/officeDocument/2006/relationships/slide" Target="slides/slide202.xml" /><Relationship Id="rId19" Type="http://schemas.openxmlformats.org/officeDocument/2006/relationships/slide" Target="slides/slide18.xml" /><Relationship Id="rId224" Type="http://schemas.openxmlformats.org/officeDocument/2006/relationships/slide" Target="slides/slide223.xml" /><Relationship Id="rId245" Type="http://schemas.openxmlformats.org/officeDocument/2006/relationships/slide" Target="slides/slide244.xml" /><Relationship Id="rId266" Type="http://schemas.openxmlformats.org/officeDocument/2006/relationships/slide" Target="slides/slide265.xml" /><Relationship Id="rId287" Type="http://schemas.openxmlformats.org/officeDocument/2006/relationships/slide" Target="slides/slide286.xml" /><Relationship Id="rId30" Type="http://schemas.openxmlformats.org/officeDocument/2006/relationships/slide" Target="slides/slide2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slide" Target="slides/slide146.xml" /><Relationship Id="rId168" Type="http://schemas.openxmlformats.org/officeDocument/2006/relationships/slide" Target="slides/slide167.xml" /><Relationship Id="rId312" Type="http://schemas.openxmlformats.org/officeDocument/2006/relationships/slide" Target="slides/slide311.xml" /><Relationship Id="rId333" Type="http://schemas.openxmlformats.org/officeDocument/2006/relationships/slide" Target="slides/slide332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189" Type="http://schemas.openxmlformats.org/officeDocument/2006/relationships/slide" Target="slides/slide188.xml" 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 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640CAE-0456-40D5-9714-A14E17CBF44A}" type="doc">
      <dgm:prSet loTypeId="urn:microsoft.com/office/officeart/2005/8/layout/radial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08EC9C2-01F1-4D08-A5CF-78895D9677EB}">
      <dgm:prSet/>
      <dgm:spPr/>
      <dgm:t>
        <a:bodyPr/>
        <a:lstStyle/>
        <a:p>
          <a:pPr rtl="0" eaLnBrk="1" latinLnBrk="0" hangingPunct="1"/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8F0DD2-E3CC-4F19-B641-7ADB7D6733EE}" type="parTrans" cxnId="{8285A433-123B-495D-9F11-3274BD077A87}">
      <dgm:prSet/>
      <dgm:spPr/>
      <dgm:t>
        <a:bodyPr/>
        <a:lstStyle/>
        <a:p>
          <a:endParaRPr lang="en-US"/>
        </a:p>
      </dgm:t>
    </dgm:pt>
    <dgm:pt modelId="{6B4062D2-66A4-4B1C-9C43-696E5233A4DA}" type="sibTrans" cxnId="{8285A433-123B-495D-9F11-3274BD077A87}">
      <dgm:prSet/>
      <dgm:spPr/>
      <dgm:t>
        <a:bodyPr/>
        <a:lstStyle/>
        <a:p>
          <a:endParaRPr lang="en-US"/>
        </a:p>
      </dgm:t>
    </dgm:pt>
    <dgm:pt modelId="{F5BF7881-26FC-4496-843A-3F87D3CCE4BE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UNIX</a:t>
          </a:r>
        </a:p>
      </dgm:t>
    </dgm:pt>
    <dgm:pt modelId="{FB5F8F4D-E0F8-48EF-9F0B-DE4A520B11E5}" type="parTrans" cxnId="{33325ECD-028D-446F-88F6-045AEBAE55DB}">
      <dgm:prSet/>
      <dgm:spPr/>
      <dgm:t>
        <a:bodyPr/>
        <a:lstStyle/>
        <a:p>
          <a:endParaRPr lang="en-US"/>
        </a:p>
      </dgm:t>
    </dgm:pt>
    <dgm:pt modelId="{D00EA14C-49A1-4532-BDD8-4CF180F5614E}" type="sibTrans" cxnId="{33325ECD-028D-446F-88F6-045AEBAE55DB}">
      <dgm:prSet/>
      <dgm:spPr/>
      <dgm:t>
        <a:bodyPr/>
        <a:lstStyle/>
        <a:p>
          <a:endParaRPr lang="en-US"/>
        </a:p>
      </dgm:t>
    </dgm:pt>
    <dgm:pt modelId="{DD447189-41EC-4985-9A73-C8ED48C232DD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UNICS</a:t>
          </a:r>
        </a:p>
      </dgm:t>
    </dgm:pt>
    <dgm:pt modelId="{496EEE81-DB8E-4BE3-B29E-57139213D8EE}" type="parTrans" cxnId="{7115FFD8-AAA9-4CF2-ADAE-EF0CB737650C}">
      <dgm:prSet/>
      <dgm:spPr/>
      <dgm:t>
        <a:bodyPr/>
        <a:lstStyle/>
        <a:p>
          <a:endParaRPr lang="en-US"/>
        </a:p>
      </dgm:t>
    </dgm:pt>
    <dgm:pt modelId="{A9F02914-309E-49D2-874C-38049AE7F9AE}" type="sibTrans" cxnId="{7115FFD8-AAA9-4CF2-ADAE-EF0CB737650C}">
      <dgm:prSet/>
      <dgm:spPr/>
      <dgm:t>
        <a:bodyPr/>
        <a:lstStyle/>
        <a:p>
          <a:endParaRPr lang="en-US"/>
        </a:p>
      </dgm:t>
    </dgm:pt>
    <dgm:pt modelId="{B79C0CBF-69C7-4163-80C8-EA4D7C78D3B1}">
      <dgm:prSet/>
      <dgm:spPr/>
      <dgm:t>
        <a:bodyPr/>
        <a:lstStyle/>
        <a:p>
          <a:r>
            <a:rPr lang="en-IN" b="1" dirty="0">
              <a:latin typeface="Times New Roman" panose="02020603050405020304" pitchFamily="18" charset="0"/>
              <a:cs typeface="Times New Roman" panose="02020603050405020304" pitchFamily="18" charset="0"/>
            </a:rPr>
            <a:t>MULTICS</a:t>
          </a:r>
        </a:p>
      </dgm:t>
    </dgm:pt>
    <dgm:pt modelId="{6710331A-9532-4A1F-9ADA-371A0A92A367}" type="parTrans" cxnId="{CE1728AF-CA5D-49E6-9971-126D9B23E939}">
      <dgm:prSet/>
      <dgm:spPr/>
      <dgm:t>
        <a:bodyPr/>
        <a:lstStyle/>
        <a:p>
          <a:endParaRPr lang="en-US"/>
        </a:p>
      </dgm:t>
    </dgm:pt>
    <dgm:pt modelId="{6F5EC1DE-DF3D-4F8C-838B-73B1A9937C24}" type="sibTrans" cxnId="{CE1728AF-CA5D-49E6-9971-126D9B23E939}">
      <dgm:prSet/>
      <dgm:spPr/>
      <dgm:t>
        <a:bodyPr/>
        <a:lstStyle/>
        <a:p>
          <a:endParaRPr lang="en-US"/>
        </a:p>
      </dgm:t>
    </dgm:pt>
    <dgm:pt modelId="{5146D976-0D80-46FC-B130-3A2E496BC5D0}" type="pres">
      <dgm:prSet presAssocID="{62640CAE-0456-40D5-9714-A14E17CBF44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B6B498F-2D46-4A05-9FBD-9470471EF691}" type="pres">
      <dgm:prSet presAssocID="{62640CAE-0456-40D5-9714-A14E17CBF44A}" presName="cycle" presStyleCnt="0"/>
      <dgm:spPr/>
    </dgm:pt>
    <dgm:pt modelId="{272966DF-FA4F-45E9-84BA-3F6E550301B6}" type="pres">
      <dgm:prSet presAssocID="{62640CAE-0456-40D5-9714-A14E17CBF44A}" presName="centerShape" presStyleCnt="0"/>
      <dgm:spPr/>
    </dgm:pt>
    <dgm:pt modelId="{C1CE77BB-3188-45BE-BD00-2CD870378447}" type="pres">
      <dgm:prSet presAssocID="{62640CAE-0456-40D5-9714-A14E17CBF44A}" presName="connSite" presStyleLbl="node1" presStyleIdx="0" presStyleCnt="5"/>
      <dgm:spPr/>
    </dgm:pt>
    <dgm:pt modelId="{2C67E936-E490-463D-ABCD-17EFD82599A0}" type="pres">
      <dgm:prSet presAssocID="{62640CAE-0456-40D5-9714-A14E17CBF44A}" presName="visible" presStyleLbl="node1" presStyleIdx="0" presStyleCnt="5" custScaleX="272609" custScaleY="377252" custLinFactNeighborX="-17281" custLinFactNeighborY="-1099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E9D7D51-AFCD-415D-B9DB-B11467AB86A4}" type="pres">
      <dgm:prSet presAssocID="{B88F0DD2-E3CC-4F19-B641-7ADB7D6733EE}" presName="Name25" presStyleLbl="parChTrans1D1" presStyleIdx="0" presStyleCnt="4"/>
      <dgm:spPr/>
    </dgm:pt>
    <dgm:pt modelId="{0C34ACAE-E290-4F19-9FC6-CA61C7ABCA6A}" type="pres">
      <dgm:prSet presAssocID="{A08EC9C2-01F1-4D08-A5CF-78895D9677EB}" presName="node" presStyleCnt="0"/>
      <dgm:spPr/>
    </dgm:pt>
    <dgm:pt modelId="{E805EFBC-DC58-40A4-AD2F-D1222F2AA75F}" type="pres">
      <dgm:prSet presAssocID="{A08EC9C2-01F1-4D08-A5CF-78895D9677EB}" presName="parentNode" presStyleLbl="node1" presStyleIdx="1" presStyleCnt="5" custScaleX="406246" custScaleY="100272" custLinFactX="190193" custLinFactY="-35776" custLinFactNeighborX="200000" custLinFactNeighborY="-100000">
        <dgm:presLayoutVars>
          <dgm:chMax val="1"/>
          <dgm:bulletEnabled val="1"/>
        </dgm:presLayoutVars>
      </dgm:prSet>
      <dgm:spPr/>
    </dgm:pt>
    <dgm:pt modelId="{46C24C68-C977-4F6A-8848-0933EC24A140}" type="pres">
      <dgm:prSet presAssocID="{A08EC9C2-01F1-4D08-A5CF-78895D9677EB}" presName="childNode" presStyleLbl="revTx" presStyleIdx="0" presStyleCnt="0">
        <dgm:presLayoutVars>
          <dgm:bulletEnabled val="1"/>
        </dgm:presLayoutVars>
      </dgm:prSet>
      <dgm:spPr/>
    </dgm:pt>
    <dgm:pt modelId="{79F255BE-9A9A-4D78-9D9E-8D64F9E476E3}" type="pres">
      <dgm:prSet presAssocID="{FB5F8F4D-E0F8-48EF-9F0B-DE4A520B11E5}" presName="Name25" presStyleLbl="parChTrans1D1" presStyleIdx="1" presStyleCnt="4"/>
      <dgm:spPr/>
    </dgm:pt>
    <dgm:pt modelId="{D015B2E4-DB5D-4DD2-B8A9-E42327AB8160}" type="pres">
      <dgm:prSet presAssocID="{F5BF7881-26FC-4496-843A-3F87D3CCE4BE}" presName="node" presStyleCnt="0"/>
      <dgm:spPr/>
    </dgm:pt>
    <dgm:pt modelId="{FBF4FC08-DCC5-4F12-AC5B-00F2E79EEE3F}" type="pres">
      <dgm:prSet presAssocID="{F5BF7881-26FC-4496-843A-3F87D3CCE4BE}" presName="parentNode" presStyleLbl="node1" presStyleIdx="2" presStyleCnt="5" custScaleX="419043" custScaleY="108493" custLinFactX="100000" custLinFactNeighborX="171141" custLinFactNeighborY="-21880">
        <dgm:presLayoutVars>
          <dgm:chMax val="1"/>
          <dgm:bulletEnabled val="1"/>
        </dgm:presLayoutVars>
      </dgm:prSet>
      <dgm:spPr/>
    </dgm:pt>
    <dgm:pt modelId="{2A2B96F0-F52C-4546-8D8A-284F515A5135}" type="pres">
      <dgm:prSet presAssocID="{F5BF7881-26FC-4496-843A-3F87D3CCE4BE}" presName="childNode" presStyleLbl="revTx" presStyleIdx="0" presStyleCnt="0">
        <dgm:presLayoutVars>
          <dgm:bulletEnabled val="1"/>
        </dgm:presLayoutVars>
      </dgm:prSet>
      <dgm:spPr/>
    </dgm:pt>
    <dgm:pt modelId="{3822ECCC-DB22-4309-B10C-4562CE2CBA28}" type="pres">
      <dgm:prSet presAssocID="{496EEE81-DB8E-4BE3-B29E-57139213D8EE}" presName="Name25" presStyleLbl="parChTrans1D1" presStyleIdx="2" presStyleCnt="4"/>
      <dgm:spPr/>
    </dgm:pt>
    <dgm:pt modelId="{843FAC15-B0FD-49F4-A832-3937FF71463F}" type="pres">
      <dgm:prSet presAssocID="{DD447189-41EC-4985-9A73-C8ED48C232DD}" presName="node" presStyleCnt="0"/>
      <dgm:spPr/>
    </dgm:pt>
    <dgm:pt modelId="{00EA3699-C7E7-4C2F-9C4F-35AD77F19A0B}" type="pres">
      <dgm:prSet presAssocID="{DD447189-41EC-4985-9A73-C8ED48C232DD}" presName="parentNode" presStyleLbl="node1" presStyleIdx="3" presStyleCnt="5" custScaleX="410731" custScaleY="122469" custLinFactX="142158" custLinFactNeighborX="200000" custLinFactNeighborY="-59097">
        <dgm:presLayoutVars>
          <dgm:chMax val="1"/>
          <dgm:bulletEnabled val="1"/>
        </dgm:presLayoutVars>
      </dgm:prSet>
      <dgm:spPr/>
    </dgm:pt>
    <dgm:pt modelId="{AE077832-5535-4259-A533-F09F9E3802C7}" type="pres">
      <dgm:prSet presAssocID="{DD447189-41EC-4985-9A73-C8ED48C232DD}" presName="childNode" presStyleLbl="revTx" presStyleIdx="0" presStyleCnt="0">
        <dgm:presLayoutVars>
          <dgm:bulletEnabled val="1"/>
        </dgm:presLayoutVars>
      </dgm:prSet>
      <dgm:spPr/>
    </dgm:pt>
    <dgm:pt modelId="{DAB6D23F-5F1E-46E0-B176-6F3367B042B8}" type="pres">
      <dgm:prSet presAssocID="{6710331A-9532-4A1F-9ADA-371A0A92A367}" presName="Name25" presStyleLbl="parChTrans1D1" presStyleIdx="3" presStyleCnt="4"/>
      <dgm:spPr/>
    </dgm:pt>
    <dgm:pt modelId="{467D43FB-1D79-43D7-8536-F2179ABC5A5E}" type="pres">
      <dgm:prSet presAssocID="{B79C0CBF-69C7-4163-80C8-EA4D7C78D3B1}" presName="node" presStyleCnt="0"/>
      <dgm:spPr/>
    </dgm:pt>
    <dgm:pt modelId="{8A74F004-7FE9-451C-8E93-928D7451BF09}" type="pres">
      <dgm:prSet presAssocID="{B79C0CBF-69C7-4163-80C8-EA4D7C78D3B1}" presName="parentNode" presStyleLbl="node1" presStyleIdx="4" presStyleCnt="5" custScaleX="391436" custScaleY="120447" custLinFactX="200000" custLinFactNeighborX="235938" custLinFactNeighborY="-79866">
        <dgm:presLayoutVars>
          <dgm:chMax val="1"/>
          <dgm:bulletEnabled val="1"/>
        </dgm:presLayoutVars>
      </dgm:prSet>
      <dgm:spPr/>
    </dgm:pt>
    <dgm:pt modelId="{8040CD34-1D3D-44C7-9004-6A48F3A25380}" type="pres">
      <dgm:prSet presAssocID="{B79C0CBF-69C7-4163-80C8-EA4D7C78D3B1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FF0A724-A62D-4C30-BADC-ED7E2AF909B1}" type="presOf" srcId="{62640CAE-0456-40D5-9714-A14E17CBF44A}" destId="{5146D976-0D80-46FC-B130-3A2E496BC5D0}" srcOrd="0" destOrd="0" presId="urn:microsoft.com/office/officeart/2005/8/layout/radial2"/>
    <dgm:cxn modelId="{CC33602C-E135-466C-B735-73701A097647}" type="presOf" srcId="{A08EC9C2-01F1-4D08-A5CF-78895D9677EB}" destId="{E805EFBC-DC58-40A4-AD2F-D1222F2AA75F}" srcOrd="0" destOrd="0" presId="urn:microsoft.com/office/officeart/2005/8/layout/radial2"/>
    <dgm:cxn modelId="{8285A433-123B-495D-9F11-3274BD077A87}" srcId="{62640CAE-0456-40D5-9714-A14E17CBF44A}" destId="{A08EC9C2-01F1-4D08-A5CF-78895D9677EB}" srcOrd="0" destOrd="0" parTransId="{B88F0DD2-E3CC-4F19-B641-7ADB7D6733EE}" sibTransId="{6B4062D2-66A4-4B1C-9C43-696E5233A4DA}"/>
    <dgm:cxn modelId="{C1E32F75-CACC-4124-966A-E153758C2C82}" type="presOf" srcId="{B79C0CBF-69C7-4163-80C8-EA4D7C78D3B1}" destId="{8A74F004-7FE9-451C-8E93-928D7451BF09}" srcOrd="0" destOrd="0" presId="urn:microsoft.com/office/officeart/2005/8/layout/radial2"/>
    <dgm:cxn modelId="{83612781-F1A3-4DA4-9B14-AD809FBC9848}" type="presOf" srcId="{496EEE81-DB8E-4BE3-B29E-57139213D8EE}" destId="{3822ECCC-DB22-4309-B10C-4562CE2CBA28}" srcOrd="0" destOrd="0" presId="urn:microsoft.com/office/officeart/2005/8/layout/radial2"/>
    <dgm:cxn modelId="{733A1F99-16B0-4078-9275-D93F489D0756}" type="presOf" srcId="{B88F0DD2-E3CC-4F19-B641-7ADB7D6733EE}" destId="{2E9D7D51-AFCD-415D-B9DB-B11467AB86A4}" srcOrd="0" destOrd="0" presId="urn:microsoft.com/office/officeart/2005/8/layout/radial2"/>
    <dgm:cxn modelId="{F7CDF69A-BAC2-42D2-8EC0-6A1E26E6A09F}" type="presOf" srcId="{FB5F8F4D-E0F8-48EF-9F0B-DE4A520B11E5}" destId="{79F255BE-9A9A-4D78-9D9E-8D64F9E476E3}" srcOrd="0" destOrd="0" presId="urn:microsoft.com/office/officeart/2005/8/layout/radial2"/>
    <dgm:cxn modelId="{E7C7FF9F-EE04-40D9-B18C-552F81EF629A}" type="presOf" srcId="{6710331A-9532-4A1F-9ADA-371A0A92A367}" destId="{DAB6D23F-5F1E-46E0-B176-6F3367B042B8}" srcOrd="0" destOrd="0" presId="urn:microsoft.com/office/officeart/2005/8/layout/radial2"/>
    <dgm:cxn modelId="{CE1728AF-CA5D-49E6-9971-126D9B23E939}" srcId="{62640CAE-0456-40D5-9714-A14E17CBF44A}" destId="{B79C0CBF-69C7-4163-80C8-EA4D7C78D3B1}" srcOrd="3" destOrd="0" parTransId="{6710331A-9532-4A1F-9ADA-371A0A92A367}" sibTransId="{6F5EC1DE-DF3D-4F8C-838B-73B1A9937C24}"/>
    <dgm:cxn modelId="{7DBC93B7-DFBE-4FA8-9D18-9104776F7CF9}" type="presOf" srcId="{DD447189-41EC-4985-9A73-C8ED48C232DD}" destId="{00EA3699-C7E7-4C2F-9C4F-35AD77F19A0B}" srcOrd="0" destOrd="0" presId="urn:microsoft.com/office/officeart/2005/8/layout/radial2"/>
    <dgm:cxn modelId="{33325ECD-028D-446F-88F6-045AEBAE55DB}" srcId="{62640CAE-0456-40D5-9714-A14E17CBF44A}" destId="{F5BF7881-26FC-4496-843A-3F87D3CCE4BE}" srcOrd="1" destOrd="0" parTransId="{FB5F8F4D-E0F8-48EF-9F0B-DE4A520B11E5}" sibTransId="{D00EA14C-49A1-4532-BDD8-4CF180F5614E}"/>
    <dgm:cxn modelId="{7115FFD8-AAA9-4CF2-ADAE-EF0CB737650C}" srcId="{62640CAE-0456-40D5-9714-A14E17CBF44A}" destId="{DD447189-41EC-4985-9A73-C8ED48C232DD}" srcOrd="2" destOrd="0" parTransId="{496EEE81-DB8E-4BE3-B29E-57139213D8EE}" sibTransId="{A9F02914-309E-49D2-874C-38049AE7F9AE}"/>
    <dgm:cxn modelId="{2FECCFFB-B679-440B-838F-0F49A4FCF8DF}" type="presOf" srcId="{F5BF7881-26FC-4496-843A-3F87D3CCE4BE}" destId="{FBF4FC08-DCC5-4F12-AC5B-00F2E79EEE3F}" srcOrd="0" destOrd="0" presId="urn:microsoft.com/office/officeart/2005/8/layout/radial2"/>
    <dgm:cxn modelId="{DDB205BB-E295-49F3-8F1B-FDAA6E9BC7EB}" type="presParOf" srcId="{5146D976-0D80-46FC-B130-3A2E496BC5D0}" destId="{7B6B498F-2D46-4A05-9FBD-9470471EF691}" srcOrd="0" destOrd="0" presId="urn:microsoft.com/office/officeart/2005/8/layout/radial2"/>
    <dgm:cxn modelId="{30A07FDA-A571-4740-AC33-8DA7FB6BF01A}" type="presParOf" srcId="{7B6B498F-2D46-4A05-9FBD-9470471EF691}" destId="{272966DF-FA4F-45E9-84BA-3F6E550301B6}" srcOrd="0" destOrd="0" presId="urn:microsoft.com/office/officeart/2005/8/layout/radial2"/>
    <dgm:cxn modelId="{4C66345B-D7CA-4B41-8D51-BCFDD58ECB60}" type="presParOf" srcId="{272966DF-FA4F-45E9-84BA-3F6E550301B6}" destId="{C1CE77BB-3188-45BE-BD00-2CD870378447}" srcOrd="0" destOrd="0" presId="urn:microsoft.com/office/officeart/2005/8/layout/radial2"/>
    <dgm:cxn modelId="{C4844289-CA76-46BF-9BB5-1DA60D3F4538}" type="presParOf" srcId="{272966DF-FA4F-45E9-84BA-3F6E550301B6}" destId="{2C67E936-E490-463D-ABCD-17EFD82599A0}" srcOrd="1" destOrd="0" presId="urn:microsoft.com/office/officeart/2005/8/layout/radial2"/>
    <dgm:cxn modelId="{DFFA67A5-3B28-467D-B8D6-B5DE45462C52}" type="presParOf" srcId="{7B6B498F-2D46-4A05-9FBD-9470471EF691}" destId="{2E9D7D51-AFCD-415D-B9DB-B11467AB86A4}" srcOrd="1" destOrd="0" presId="urn:microsoft.com/office/officeart/2005/8/layout/radial2"/>
    <dgm:cxn modelId="{3BA4DEA7-48E3-46C9-8249-8447D66FB422}" type="presParOf" srcId="{7B6B498F-2D46-4A05-9FBD-9470471EF691}" destId="{0C34ACAE-E290-4F19-9FC6-CA61C7ABCA6A}" srcOrd="2" destOrd="0" presId="urn:microsoft.com/office/officeart/2005/8/layout/radial2"/>
    <dgm:cxn modelId="{76073A4B-67F3-47C0-A654-6B24836D52F4}" type="presParOf" srcId="{0C34ACAE-E290-4F19-9FC6-CA61C7ABCA6A}" destId="{E805EFBC-DC58-40A4-AD2F-D1222F2AA75F}" srcOrd="0" destOrd="0" presId="urn:microsoft.com/office/officeart/2005/8/layout/radial2"/>
    <dgm:cxn modelId="{5729F691-BFC2-4901-9515-5B76D70A52BB}" type="presParOf" srcId="{0C34ACAE-E290-4F19-9FC6-CA61C7ABCA6A}" destId="{46C24C68-C977-4F6A-8848-0933EC24A140}" srcOrd="1" destOrd="0" presId="urn:microsoft.com/office/officeart/2005/8/layout/radial2"/>
    <dgm:cxn modelId="{9D85F93A-62B7-45CC-902C-CC9A9963F9FC}" type="presParOf" srcId="{7B6B498F-2D46-4A05-9FBD-9470471EF691}" destId="{79F255BE-9A9A-4D78-9D9E-8D64F9E476E3}" srcOrd="3" destOrd="0" presId="urn:microsoft.com/office/officeart/2005/8/layout/radial2"/>
    <dgm:cxn modelId="{BDA08369-394A-4417-B842-7932B3DA3544}" type="presParOf" srcId="{7B6B498F-2D46-4A05-9FBD-9470471EF691}" destId="{D015B2E4-DB5D-4DD2-B8A9-E42327AB8160}" srcOrd="4" destOrd="0" presId="urn:microsoft.com/office/officeart/2005/8/layout/radial2"/>
    <dgm:cxn modelId="{7394E8A1-11F1-4FCA-9631-04C0EDB13CE1}" type="presParOf" srcId="{D015B2E4-DB5D-4DD2-B8A9-E42327AB8160}" destId="{FBF4FC08-DCC5-4F12-AC5B-00F2E79EEE3F}" srcOrd="0" destOrd="0" presId="urn:microsoft.com/office/officeart/2005/8/layout/radial2"/>
    <dgm:cxn modelId="{7EEC536A-3356-41F5-A580-B331154FFAED}" type="presParOf" srcId="{D015B2E4-DB5D-4DD2-B8A9-E42327AB8160}" destId="{2A2B96F0-F52C-4546-8D8A-284F515A5135}" srcOrd="1" destOrd="0" presId="urn:microsoft.com/office/officeart/2005/8/layout/radial2"/>
    <dgm:cxn modelId="{55AA4F9D-3437-4AF9-98FF-147514DF34B9}" type="presParOf" srcId="{7B6B498F-2D46-4A05-9FBD-9470471EF691}" destId="{3822ECCC-DB22-4309-B10C-4562CE2CBA28}" srcOrd="5" destOrd="0" presId="urn:microsoft.com/office/officeart/2005/8/layout/radial2"/>
    <dgm:cxn modelId="{66ABA640-E9DD-4B0F-8BDB-FCB4D1BB7827}" type="presParOf" srcId="{7B6B498F-2D46-4A05-9FBD-9470471EF691}" destId="{843FAC15-B0FD-49F4-A832-3937FF71463F}" srcOrd="6" destOrd="0" presId="urn:microsoft.com/office/officeart/2005/8/layout/radial2"/>
    <dgm:cxn modelId="{37261443-E4D6-43FD-9C4D-46E69E8239EC}" type="presParOf" srcId="{843FAC15-B0FD-49F4-A832-3937FF71463F}" destId="{00EA3699-C7E7-4C2F-9C4F-35AD77F19A0B}" srcOrd="0" destOrd="0" presId="urn:microsoft.com/office/officeart/2005/8/layout/radial2"/>
    <dgm:cxn modelId="{251E88A0-1182-4083-BF84-F5E01F32B460}" type="presParOf" srcId="{843FAC15-B0FD-49F4-A832-3937FF71463F}" destId="{AE077832-5535-4259-A533-F09F9E3802C7}" srcOrd="1" destOrd="0" presId="urn:microsoft.com/office/officeart/2005/8/layout/radial2"/>
    <dgm:cxn modelId="{DBEE0596-988B-4CD6-9103-110C87A88328}" type="presParOf" srcId="{7B6B498F-2D46-4A05-9FBD-9470471EF691}" destId="{DAB6D23F-5F1E-46E0-B176-6F3367B042B8}" srcOrd="7" destOrd="0" presId="urn:microsoft.com/office/officeart/2005/8/layout/radial2"/>
    <dgm:cxn modelId="{ADBC4875-B5D7-4A93-AA84-DA7AB715FB1A}" type="presParOf" srcId="{7B6B498F-2D46-4A05-9FBD-9470471EF691}" destId="{467D43FB-1D79-43D7-8536-F2179ABC5A5E}" srcOrd="8" destOrd="0" presId="urn:microsoft.com/office/officeart/2005/8/layout/radial2"/>
    <dgm:cxn modelId="{66D74B14-8D58-4CF9-9D2E-ECA73008A6B6}" type="presParOf" srcId="{467D43FB-1D79-43D7-8536-F2179ABC5A5E}" destId="{8A74F004-7FE9-451C-8E93-928D7451BF09}" srcOrd="0" destOrd="0" presId="urn:microsoft.com/office/officeart/2005/8/layout/radial2"/>
    <dgm:cxn modelId="{EE1F1C96-23B8-4828-A0EF-80FF9C552E1C}" type="presParOf" srcId="{467D43FB-1D79-43D7-8536-F2179ABC5A5E}" destId="{8040CD34-1D3D-44C7-9004-6A48F3A25380}" srcOrd="1" destOrd="0" presId="urn:microsoft.com/office/officeart/2005/8/layout/radial2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84388-51FC-42CB-BFA9-FF80BF427336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551625-13F5-44ED-8BA9-0AA6F027EA02}">
      <dgm:prSet phldrT="[Text]" custT="1"/>
      <dgm:spPr/>
      <dgm:t>
        <a:bodyPr/>
        <a:lstStyle/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</a:p>
      </dgm:t>
    </dgm:pt>
    <dgm:pt modelId="{17D328C4-A736-4DC1-9B0B-E179A42B4766}" type="parTrans" cxnId="{6279175B-325C-4499-A006-9B3534BB760D}">
      <dgm:prSet/>
      <dgm:spPr/>
      <dgm:t>
        <a:bodyPr/>
        <a:lstStyle/>
        <a:p>
          <a:endParaRPr lang="en-US" sz="2200" b="1"/>
        </a:p>
      </dgm:t>
    </dgm:pt>
    <dgm:pt modelId="{7737850D-97B3-49A9-BC0F-87C282B689F5}" type="sibTrans" cxnId="{6279175B-325C-4499-A006-9B3534BB760D}">
      <dgm:prSet/>
      <dgm:spPr/>
      <dgm:t>
        <a:bodyPr/>
        <a:lstStyle/>
        <a:p>
          <a:endParaRPr lang="en-US" sz="2200" b="1"/>
        </a:p>
      </dgm:t>
    </dgm:pt>
    <dgm:pt modelId="{177B10B2-2061-409D-93EE-2A6DA00FCAB1}">
      <dgm:prSet phldrT="[Text]" custT="1"/>
      <dgm:spPr/>
      <dgm:t>
        <a:bodyPr/>
        <a:lstStyle/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System users </a:t>
          </a:r>
        </a:p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UID – 0 to 999</a:t>
          </a:r>
        </a:p>
      </dgm:t>
    </dgm:pt>
    <dgm:pt modelId="{1D646981-7896-4907-A33F-21A3AD81C3C6}" type="parTrans" cxnId="{68CC4648-1AF4-4125-8289-2C5ECF37E830}">
      <dgm:prSet/>
      <dgm:spPr/>
      <dgm:t>
        <a:bodyPr/>
        <a:lstStyle/>
        <a:p>
          <a:endParaRPr lang="en-US" sz="2200" b="1"/>
        </a:p>
      </dgm:t>
    </dgm:pt>
    <dgm:pt modelId="{94F4C6DE-07AF-4E7F-AE0D-8A98E4B1E7C2}" type="sibTrans" cxnId="{68CC4648-1AF4-4125-8289-2C5ECF37E830}">
      <dgm:prSet/>
      <dgm:spPr/>
      <dgm:t>
        <a:bodyPr/>
        <a:lstStyle/>
        <a:p>
          <a:endParaRPr lang="en-US" sz="2200" b="1"/>
        </a:p>
      </dgm:t>
    </dgm:pt>
    <dgm:pt modelId="{5DCA5ED0-D239-4060-A953-6B0134BC993D}">
      <dgm:prSet phldrT="[Text]" custT="1"/>
      <dgm:spPr/>
      <dgm:t>
        <a:bodyPr/>
        <a:lstStyle/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Normal users</a:t>
          </a:r>
        </a:p>
        <a:p>
          <a:r>
            <a:rPr lang="en-US" sz="2200" b="1" dirty="0">
              <a:latin typeface="Times New Roman" panose="02020603050405020304" pitchFamily="18" charset="0"/>
              <a:cs typeface="Times New Roman" panose="02020603050405020304" pitchFamily="18" charset="0"/>
            </a:rPr>
            <a:t>UID – 1000 to 60,000</a:t>
          </a:r>
        </a:p>
      </dgm:t>
    </dgm:pt>
    <dgm:pt modelId="{11119EB3-C285-4A7B-B0D0-DEFA9FEDE0FE}" type="parTrans" cxnId="{38A89DBD-B2C4-493B-872B-FEF46A906224}">
      <dgm:prSet/>
      <dgm:spPr/>
      <dgm:t>
        <a:bodyPr/>
        <a:lstStyle/>
        <a:p>
          <a:endParaRPr lang="en-US" sz="2200" b="1"/>
        </a:p>
      </dgm:t>
    </dgm:pt>
    <dgm:pt modelId="{DFF97C36-3A77-4858-B6BF-8C51501224F9}" type="sibTrans" cxnId="{38A89DBD-B2C4-493B-872B-FEF46A906224}">
      <dgm:prSet/>
      <dgm:spPr/>
      <dgm:t>
        <a:bodyPr/>
        <a:lstStyle/>
        <a:p>
          <a:endParaRPr lang="en-US" sz="2200" b="1"/>
        </a:p>
      </dgm:t>
    </dgm:pt>
    <dgm:pt modelId="{494EC70E-92C4-4B65-9A99-D1E8C3738C5C}" type="pres">
      <dgm:prSet presAssocID="{CA684388-51FC-42CB-BFA9-FF80BF42733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DEC34E-ADCA-44AC-8469-F9178C03A84E}" type="pres">
      <dgm:prSet presAssocID="{9F551625-13F5-44ED-8BA9-0AA6F027EA02}" presName="hierRoot1" presStyleCnt="0">
        <dgm:presLayoutVars>
          <dgm:hierBranch val="init"/>
        </dgm:presLayoutVars>
      </dgm:prSet>
      <dgm:spPr/>
    </dgm:pt>
    <dgm:pt modelId="{F138304A-1087-4A9D-979B-EBE6F69ED589}" type="pres">
      <dgm:prSet presAssocID="{9F551625-13F5-44ED-8BA9-0AA6F027EA02}" presName="rootComposite1" presStyleCnt="0"/>
      <dgm:spPr/>
    </dgm:pt>
    <dgm:pt modelId="{24DC4A49-19AB-4DDF-92CE-7C63E873FABD}" type="pres">
      <dgm:prSet presAssocID="{9F551625-13F5-44ED-8BA9-0AA6F027EA02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B952CDE8-E52D-4547-9A62-555565396979}" type="pres">
      <dgm:prSet presAssocID="{9F551625-13F5-44ED-8BA9-0AA6F027EA02}" presName="rootConnector1" presStyleLbl="node1" presStyleIdx="0" presStyleCnt="0"/>
      <dgm:spPr/>
    </dgm:pt>
    <dgm:pt modelId="{AF08A53F-1BEA-4B41-A7E0-9876A9DC1809}" type="pres">
      <dgm:prSet presAssocID="{9F551625-13F5-44ED-8BA9-0AA6F027EA02}" presName="hierChild2" presStyleCnt="0"/>
      <dgm:spPr/>
    </dgm:pt>
    <dgm:pt modelId="{6FF030EC-DD0E-4545-8981-054EB11F1B64}" type="pres">
      <dgm:prSet presAssocID="{1D646981-7896-4907-A33F-21A3AD81C3C6}" presName="Name37" presStyleLbl="parChTrans1D2" presStyleIdx="0" presStyleCnt="2"/>
      <dgm:spPr/>
    </dgm:pt>
    <dgm:pt modelId="{3E6CC99D-C69E-477C-A676-6E093577A446}" type="pres">
      <dgm:prSet presAssocID="{177B10B2-2061-409D-93EE-2A6DA00FCAB1}" presName="hierRoot2" presStyleCnt="0">
        <dgm:presLayoutVars>
          <dgm:hierBranch val="init"/>
        </dgm:presLayoutVars>
      </dgm:prSet>
      <dgm:spPr/>
    </dgm:pt>
    <dgm:pt modelId="{9BC9AD84-1CFB-4414-B8CA-A1D28176279C}" type="pres">
      <dgm:prSet presAssocID="{177B10B2-2061-409D-93EE-2A6DA00FCAB1}" presName="rootComposite" presStyleCnt="0"/>
      <dgm:spPr/>
    </dgm:pt>
    <dgm:pt modelId="{22F00A4F-C6D2-4183-9C8F-C91E9FF1F487}" type="pres">
      <dgm:prSet presAssocID="{177B10B2-2061-409D-93EE-2A6DA00FCAB1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2C07617B-BB3A-4E64-8928-1840DD254C18}" type="pres">
      <dgm:prSet presAssocID="{177B10B2-2061-409D-93EE-2A6DA00FCAB1}" presName="rootConnector" presStyleLbl="node2" presStyleIdx="0" presStyleCnt="2"/>
      <dgm:spPr/>
    </dgm:pt>
    <dgm:pt modelId="{5675E9A7-9BE6-4C04-9E91-A369751C68DE}" type="pres">
      <dgm:prSet presAssocID="{177B10B2-2061-409D-93EE-2A6DA00FCAB1}" presName="hierChild4" presStyleCnt="0"/>
      <dgm:spPr/>
    </dgm:pt>
    <dgm:pt modelId="{BD3031FD-5F34-4DA9-AD4B-4B6892EE5144}" type="pres">
      <dgm:prSet presAssocID="{177B10B2-2061-409D-93EE-2A6DA00FCAB1}" presName="hierChild5" presStyleCnt="0"/>
      <dgm:spPr/>
    </dgm:pt>
    <dgm:pt modelId="{57ACB9BF-20E0-4195-814C-C9F39D02C179}" type="pres">
      <dgm:prSet presAssocID="{11119EB3-C285-4A7B-B0D0-DEFA9FEDE0FE}" presName="Name37" presStyleLbl="parChTrans1D2" presStyleIdx="1" presStyleCnt="2"/>
      <dgm:spPr/>
    </dgm:pt>
    <dgm:pt modelId="{EFEF81AF-6060-4683-B621-0B5AC4B0839F}" type="pres">
      <dgm:prSet presAssocID="{5DCA5ED0-D239-4060-A953-6B0134BC993D}" presName="hierRoot2" presStyleCnt="0">
        <dgm:presLayoutVars>
          <dgm:hierBranch val="init"/>
        </dgm:presLayoutVars>
      </dgm:prSet>
      <dgm:spPr/>
    </dgm:pt>
    <dgm:pt modelId="{5D325469-1D7E-46A5-9D25-300B19C02231}" type="pres">
      <dgm:prSet presAssocID="{5DCA5ED0-D239-4060-A953-6B0134BC993D}" presName="rootComposite" presStyleCnt="0"/>
      <dgm:spPr/>
    </dgm:pt>
    <dgm:pt modelId="{AA0F7BC8-488E-4EF5-BAAA-5B460DF3CC68}" type="pres">
      <dgm:prSet presAssocID="{5DCA5ED0-D239-4060-A953-6B0134BC993D}" presName="rootText" presStyleLbl="node2" presStyleIdx="1" presStyleCnt="2" custLinFactNeighborX="548">
        <dgm:presLayoutVars>
          <dgm:chPref val="3"/>
        </dgm:presLayoutVars>
      </dgm:prSet>
      <dgm:spPr>
        <a:prstGeom prst="roundRect">
          <a:avLst/>
        </a:prstGeom>
      </dgm:spPr>
    </dgm:pt>
    <dgm:pt modelId="{F6BDDC6A-33BB-401F-B5A0-AB2F0D180118}" type="pres">
      <dgm:prSet presAssocID="{5DCA5ED0-D239-4060-A953-6B0134BC993D}" presName="rootConnector" presStyleLbl="node2" presStyleIdx="1" presStyleCnt="2"/>
      <dgm:spPr/>
    </dgm:pt>
    <dgm:pt modelId="{B64E40B1-9B4E-4CB1-88D6-E45681DAC638}" type="pres">
      <dgm:prSet presAssocID="{5DCA5ED0-D239-4060-A953-6B0134BC993D}" presName="hierChild4" presStyleCnt="0"/>
      <dgm:spPr/>
    </dgm:pt>
    <dgm:pt modelId="{F2386B73-5A08-42B9-A8CE-12D3B8A5AC11}" type="pres">
      <dgm:prSet presAssocID="{5DCA5ED0-D239-4060-A953-6B0134BC993D}" presName="hierChild5" presStyleCnt="0"/>
      <dgm:spPr/>
    </dgm:pt>
    <dgm:pt modelId="{06A35E69-D459-41D9-8C95-7F78D08FFF8E}" type="pres">
      <dgm:prSet presAssocID="{9F551625-13F5-44ED-8BA9-0AA6F027EA02}" presName="hierChild3" presStyleCnt="0"/>
      <dgm:spPr/>
    </dgm:pt>
  </dgm:ptLst>
  <dgm:cxnLst>
    <dgm:cxn modelId="{6279175B-325C-4499-A006-9B3534BB760D}" srcId="{CA684388-51FC-42CB-BFA9-FF80BF427336}" destId="{9F551625-13F5-44ED-8BA9-0AA6F027EA02}" srcOrd="0" destOrd="0" parTransId="{17D328C4-A736-4DC1-9B0B-E179A42B4766}" sibTransId="{7737850D-97B3-49A9-BC0F-87C282B689F5}"/>
    <dgm:cxn modelId="{E1B2B262-6D0E-481A-B7F8-7F04CED84CC4}" type="presOf" srcId="{9F551625-13F5-44ED-8BA9-0AA6F027EA02}" destId="{B952CDE8-E52D-4547-9A62-555565396979}" srcOrd="1" destOrd="0" presId="urn:microsoft.com/office/officeart/2005/8/layout/orgChart1"/>
    <dgm:cxn modelId="{78A10E67-6B08-4618-8B78-707A7DA8DB6A}" type="presOf" srcId="{177B10B2-2061-409D-93EE-2A6DA00FCAB1}" destId="{22F00A4F-C6D2-4183-9C8F-C91E9FF1F487}" srcOrd="0" destOrd="0" presId="urn:microsoft.com/office/officeart/2005/8/layout/orgChart1"/>
    <dgm:cxn modelId="{68CC4648-1AF4-4125-8289-2C5ECF37E830}" srcId="{9F551625-13F5-44ED-8BA9-0AA6F027EA02}" destId="{177B10B2-2061-409D-93EE-2A6DA00FCAB1}" srcOrd="0" destOrd="0" parTransId="{1D646981-7896-4907-A33F-21A3AD81C3C6}" sibTransId="{94F4C6DE-07AF-4E7F-AE0D-8A98E4B1E7C2}"/>
    <dgm:cxn modelId="{C48A3F6A-2607-46B5-A04C-57F6C4998FBB}" type="presOf" srcId="{5DCA5ED0-D239-4060-A953-6B0134BC993D}" destId="{F6BDDC6A-33BB-401F-B5A0-AB2F0D180118}" srcOrd="1" destOrd="0" presId="urn:microsoft.com/office/officeart/2005/8/layout/orgChart1"/>
    <dgm:cxn modelId="{8EFC486A-58CA-4B5C-AF00-FCDECAC1C25C}" type="presOf" srcId="{1D646981-7896-4907-A33F-21A3AD81C3C6}" destId="{6FF030EC-DD0E-4545-8981-054EB11F1B64}" srcOrd="0" destOrd="0" presId="urn:microsoft.com/office/officeart/2005/8/layout/orgChart1"/>
    <dgm:cxn modelId="{821DD9A7-2774-46F5-915E-E5FD7AE9EFA7}" type="presOf" srcId="{11119EB3-C285-4A7B-B0D0-DEFA9FEDE0FE}" destId="{57ACB9BF-20E0-4195-814C-C9F39D02C179}" srcOrd="0" destOrd="0" presId="urn:microsoft.com/office/officeart/2005/8/layout/orgChart1"/>
    <dgm:cxn modelId="{38A89DBD-B2C4-493B-872B-FEF46A906224}" srcId="{9F551625-13F5-44ED-8BA9-0AA6F027EA02}" destId="{5DCA5ED0-D239-4060-A953-6B0134BC993D}" srcOrd="1" destOrd="0" parTransId="{11119EB3-C285-4A7B-B0D0-DEFA9FEDE0FE}" sibTransId="{DFF97C36-3A77-4858-B6BF-8C51501224F9}"/>
    <dgm:cxn modelId="{CAD38FBE-19E1-4F1C-AAAF-1031A33DD00A}" type="presOf" srcId="{9F551625-13F5-44ED-8BA9-0AA6F027EA02}" destId="{24DC4A49-19AB-4DDF-92CE-7C63E873FABD}" srcOrd="0" destOrd="0" presId="urn:microsoft.com/office/officeart/2005/8/layout/orgChart1"/>
    <dgm:cxn modelId="{2E54A7C2-8F62-4202-8506-9BA2B1E34496}" type="presOf" srcId="{177B10B2-2061-409D-93EE-2A6DA00FCAB1}" destId="{2C07617B-BB3A-4E64-8928-1840DD254C18}" srcOrd="1" destOrd="0" presId="urn:microsoft.com/office/officeart/2005/8/layout/orgChart1"/>
    <dgm:cxn modelId="{EAC117C3-C1D6-4B90-8E11-80477C7BC280}" type="presOf" srcId="{CA684388-51FC-42CB-BFA9-FF80BF427336}" destId="{494EC70E-92C4-4B65-9A99-D1E8C3738C5C}" srcOrd="0" destOrd="0" presId="urn:microsoft.com/office/officeart/2005/8/layout/orgChart1"/>
    <dgm:cxn modelId="{B6B46CC4-85C4-48D1-B38A-5A32950E4A45}" type="presOf" srcId="{5DCA5ED0-D239-4060-A953-6B0134BC993D}" destId="{AA0F7BC8-488E-4EF5-BAAA-5B460DF3CC68}" srcOrd="0" destOrd="0" presId="urn:microsoft.com/office/officeart/2005/8/layout/orgChart1"/>
    <dgm:cxn modelId="{2E1E554D-5F35-4552-9888-2A4F547EC5FE}" type="presParOf" srcId="{494EC70E-92C4-4B65-9A99-D1E8C3738C5C}" destId="{57DEC34E-ADCA-44AC-8469-F9178C03A84E}" srcOrd="0" destOrd="0" presId="urn:microsoft.com/office/officeart/2005/8/layout/orgChart1"/>
    <dgm:cxn modelId="{80D7D326-9566-4AC2-BC09-FFCBE64721C8}" type="presParOf" srcId="{57DEC34E-ADCA-44AC-8469-F9178C03A84E}" destId="{F138304A-1087-4A9D-979B-EBE6F69ED589}" srcOrd="0" destOrd="0" presId="urn:microsoft.com/office/officeart/2005/8/layout/orgChart1"/>
    <dgm:cxn modelId="{56AAC916-2EE0-4139-A800-0B8579DABBA2}" type="presParOf" srcId="{F138304A-1087-4A9D-979B-EBE6F69ED589}" destId="{24DC4A49-19AB-4DDF-92CE-7C63E873FABD}" srcOrd="0" destOrd="0" presId="urn:microsoft.com/office/officeart/2005/8/layout/orgChart1"/>
    <dgm:cxn modelId="{39A976C9-C4C1-46F1-BAE4-955D88903A7D}" type="presParOf" srcId="{F138304A-1087-4A9D-979B-EBE6F69ED589}" destId="{B952CDE8-E52D-4547-9A62-555565396979}" srcOrd="1" destOrd="0" presId="urn:microsoft.com/office/officeart/2005/8/layout/orgChart1"/>
    <dgm:cxn modelId="{7F4E2000-4DDD-402D-811B-D74B948F84C6}" type="presParOf" srcId="{57DEC34E-ADCA-44AC-8469-F9178C03A84E}" destId="{AF08A53F-1BEA-4B41-A7E0-9876A9DC1809}" srcOrd="1" destOrd="0" presId="urn:microsoft.com/office/officeart/2005/8/layout/orgChart1"/>
    <dgm:cxn modelId="{70441EC0-8B66-43AE-845B-5D4B50EA5CE3}" type="presParOf" srcId="{AF08A53F-1BEA-4B41-A7E0-9876A9DC1809}" destId="{6FF030EC-DD0E-4545-8981-054EB11F1B64}" srcOrd="0" destOrd="0" presId="urn:microsoft.com/office/officeart/2005/8/layout/orgChart1"/>
    <dgm:cxn modelId="{AFA23F3C-54AF-4EE1-B8F9-E2A6FE33C878}" type="presParOf" srcId="{AF08A53F-1BEA-4B41-A7E0-9876A9DC1809}" destId="{3E6CC99D-C69E-477C-A676-6E093577A446}" srcOrd="1" destOrd="0" presId="urn:microsoft.com/office/officeart/2005/8/layout/orgChart1"/>
    <dgm:cxn modelId="{8D9BE370-5DBC-46C4-BD90-4245D027F50D}" type="presParOf" srcId="{3E6CC99D-C69E-477C-A676-6E093577A446}" destId="{9BC9AD84-1CFB-4414-B8CA-A1D28176279C}" srcOrd="0" destOrd="0" presId="urn:microsoft.com/office/officeart/2005/8/layout/orgChart1"/>
    <dgm:cxn modelId="{5AA7BDAC-1E74-45FD-8246-DC0DB7E84294}" type="presParOf" srcId="{9BC9AD84-1CFB-4414-B8CA-A1D28176279C}" destId="{22F00A4F-C6D2-4183-9C8F-C91E9FF1F487}" srcOrd="0" destOrd="0" presId="urn:microsoft.com/office/officeart/2005/8/layout/orgChart1"/>
    <dgm:cxn modelId="{3B17035C-F790-418C-BC9E-A5537BBE5F8A}" type="presParOf" srcId="{9BC9AD84-1CFB-4414-B8CA-A1D28176279C}" destId="{2C07617B-BB3A-4E64-8928-1840DD254C18}" srcOrd="1" destOrd="0" presId="urn:microsoft.com/office/officeart/2005/8/layout/orgChart1"/>
    <dgm:cxn modelId="{88D9D2EF-8AFF-43DE-BB15-50E0FCC65F95}" type="presParOf" srcId="{3E6CC99D-C69E-477C-A676-6E093577A446}" destId="{5675E9A7-9BE6-4C04-9E91-A369751C68DE}" srcOrd="1" destOrd="0" presId="urn:microsoft.com/office/officeart/2005/8/layout/orgChart1"/>
    <dgm:cxn modelId="{B56A0D6E-678A-4E00-8D5B-A0271FA6D8AF}" type="presParOf" srcId="{3E6CC99D-C69E-477C-A676-6E093577A446}" destId="{BD3031FD-5F34-4DA9-AD4B-4B6892EE5144}" srcOrd="2" destOrd="0" presId="urn:microsoft.com/office/officeart/2005/8/layout/orgChart1"/>
    <dgm:cxn modelId="{8CBD2950-AE2C-4561-B08B-4ECA9BF58373}" type="presParOf" srcId="{AF08A53F-1BEA-4B41-A7E0-9876A9DC1809}" destId="{57ACB9BF-20E0-4195-814C-C9F39D02C179}" srcOrd="2" destOrd="0" presId="urn:microsoft.com/office/officeart/2005/8/layout/orgChart1"/>
    <dgm:cxn modelId="{E62ED73D-FC28-489A-B980-16F5835FB864}" type="presParOf" srcId="{AF08A53F-1BEA-4B41-A7E0-9876A9DC1809}" destId="{EFEF81AF-6060-4683-B621-0B5AC4B0839F}" srcOrd="3" destOrd="0" presId="urn:microsoft.com/office/officeart/2005/8/layout/orgChart1"/>
    <dgm:cxn modelId="{F4B46D36-1301-4FAF-9C64-3753D24DA3D8}" type="presParOf" srcId="{EFEF81AF-6060-4683-B621-0B5AC4B0839F}" destId="{5D325469-1D7E-46A5-9D25-300B19C02231}" srcOrd="0" destOrd="0" presId="urn:microsoft.com/office/officeart/2005/8/layout/orgChart1"/>
    <dgm:cxn modelId="{C86821C2-DD86-4EBE-8065-68C15BF5255F}" type="presParOf" srcId="{5D325469-1D7E-46A5-9D25-300B19C02231}" destId="{AA0F7BC8-488E-4EF5-BAAA-5B460DF3CC68}" srcOrd="0" destOrd="0" presId="urn:microsoft.com/office/officeart/2005/8/layout/orgChart1"/>
    <dgm:cxn modelId="{48D59AF2-A216-4558-9026-D2B02A8F6862}" type="presParOf" srcId="{5D325469-1D7E-46A5-9D25-300B19C02231}" destId="{F6BDDC6A-33BB-401F-B5A0-AB2F0D180118}" srcOrd="1" destOrd="0" presId="urn:microsoft.com/office/officeart/2005/8/layout/orgChart1"/>
    <dgm:cxn modelId="{E5A30C4F-F610-4156-81D0-1447DF56C2A7}" type="presParOf" srcId="{EFEF81AF-6060-4683-B621-0B5AC4B0839F}" destId="{B64E40B1-9B4E-4CB1-88D6-E45681DAC638}" srcOrd="1" destOrd="0" presId="urn:microsoft.com/office/officeart/2005/8/layout/orgChart1"/>
    <dgm:cxn modelId="{E7D7FE74-EFA2-4A1F-BE84-4A0E93CBD722}" type="presParOf" srcId="{EFEF81AF-6060-4683-B621-0B5AC4B0839F}" destId="{F2386B73-5A08-42B9-A8CE-12D3B8A5AC11}" srcOrd="2" destOrd="0" presId="urn:microsoft.com/office/officeart/2005/8/layout/orgChart1"/>
    <dgm:cxn modelId="{4B60A018-50D5-4B58-95EB-6C05B6DD95E2}" type="presParOf" srcId="{57DEC34E-ADCA-44AC-8469-F9178C03A84E}" destId="{06A35E69-D459-41D9-8C95-7F78D08FFF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684388-51FC-42CB-BFA9-FF80BF427336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551625-13F5-44ED-8BA9-0AA6F027EA02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Permission</a:t>
          </a:r>
        </a:p>
      </dgm:t>
    </dgm:pt>
    <dgm:pt modelId="{17D328C4-A736-4DC1-9B0B-E179A42B4766}" type="parTrans" cxnId="{6279175B-325C-4499-A006-9B3534BB760D}">
      <dgm:prSet/>
      <dgm:spPr/>
      <dgm:t>
        <a:bodyPr/>
        <a:lstStyle/>
        <a:p>
          <a:endParaRPr lang="en-US" sz="2200" b="1"/>
        </a:p>
      </dgm:t>
    </dgm:pt>
    <dgm:pt modelId="{7737850D-97B3-49A9-BC0F-87C282B689F5}" type="sibTrans" cxnId="{6279175B-325C-4499-A006-9B3534BB760D}">
      <dgm:prSet/>
      <dgm:spPr/>
      <dgm:t>
        <a:bodyPr/>
        <a:lstStyle/>
        <a:p>
          <a:endParaRPr lang="en-US" sz="2200" b="1"/>
        </a:p>
      </dgm:t>
    </dgm:pt>
    <dgm:pt modelId="{177B10B2-2061-409D-93EE-2A6DA00FCAB1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Absolute Mode</a:t>
          </a:r>
        </a:p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4   2   1</a:t>
          </a:r>
        </a:p>
      </dgm:t>
    </dgm:pt>
    <dgm:pt modelId="{1D646981-7896-4907-A33F-21A3AD81C3C6}" type="parTrans" cxnId="{68CC4648-1AF4-4125-8289-2C5ECF37E830}">
      <dgm:prSet/>
      <dgm:spPr/>
      <dgm:t>
        <a:bodyPr/>
        <a:lstStyle/>
        <a:p>
          <a:endParaRPr lang="en-US" sz="2200" b="1"/>
        </a:p>
      </dgm:t>
    </dgm:pt>
    <dgm:pt modelId="{94F4C6DE-07AF-4E7F-AE0D-8A98E4B1E7C2}" type="sibTrans" cxnId="{68CC4648-1AF4-4125-8289-2C5ECF37E830}">
      <dgm:prSet/>
      <dgm:spPr/>
      <dgm:t>
        <a:bodyPr/>
        <a:lstStyle/>
        <a:p>
          <a:endParaRPr lang="en-US" sz="2200" b="1"/>
        </a:p>
      </dgm:t>
    </dgm:pt>
    <dgm:pt modelId="{5DCA5ED0-D239-4060-A953-6B0134BC993D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Symbolic Mode</a:t>
          </a:r>
        </a:p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r   w   x</a:t>
          </a:r>
        </a:p>
      </dgm:t>
    </dgm:pt>
    <dgm:pt modelId="{11119EB3-C285-4A7B-B0D0-DEFA9FEDE0FE}" type="parTrans" cxnId="{38A89DBD-B2C4-493B-872B-FEF46A906224}">
      <dgm:prSet/>
      <dgm:spPr/>
      <dgm:t>
        <a:bodyPr/>
        <a:lstStyle/>
        <a:p>
          <a:endParaRPr lang="en-US" sz="2200" b="1"/>
        </a:p>
      </dgm:t>
    </dgm:pt>
    <dgm:pt modelId="{DFF97C36-3A77-4858-B6BF-8C51501224F9}" type="sibTrans" cxnId="{38A89DBD-B2C4-493B-872B-FEF46A906224}">
      <dgm:prSet/>
      <dgm:spPr/>
      <dgm:t>
        <a:bodyPr/>
        <a:lstStyle/>
        <a:p>
          <a:endParaRPr lang="en-US" sz="2200" b="1"/>
        </a:p>
      </dgm:t>
    </dgm:pt>
    <dgm:pt modelId="{494EC70E-92C4-4B65-9A99-D1E8C3738C5C}" type="pres">
      <dgm:prSet presAssocID="{CA684388-51FC-42CB-BFA9-FF80BF42733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DEC34E-ADCA-44AC-8469-F9178C03A84E}" type="pres">
      <dgm:prSet presAssocID="{9F551625-13F5-44ED-8BA9-0AA6F027EA02}" presName="hierRoot1" presStyleCnt="0">
        <dgm:presLayoutVars>
          <dgm:hierBranch val="init"/>
        </dgm:presLayoutVars>
      </dgm:prSet>
      <dgm:spPr/>
    </dgm:pt>
    <dgm:pt modelId="{F138304A-1087-4A9D-979B-EBE6F69ED589}" type="pres">
      <dgm:prSet presAssocID="{9F551625-13F5-44ED-8BA9-0AA6F027EA02}" presName="rootComposite1" presStyleCnt="0"/>
      <dgm:spPr/>
    </dgm:pt>
    <dgm:pt modelId="{24DC4A49-19AB-4DDF-92CE-7C63E873FABD}" type="pres">
      <dgm:prSet presAssocID="{9F551625-13F5-44ED-8BA9-0AA6F027EA02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</dgm:pt>
    <dgm:pt modelId="{B952CDE8-E52D-4547-9A62-555565396979}" type="pres">
      <dgm:prSet presAssocID="{9F551625-13F5-44ED-8BA9-0AA6F027EA02}" presName="rootConnector1" presStyleLbl="node1" presStyleIdx="0" presStyleCnt="0"/>
      <dgm:spPr/>
    </dgm:pt>
    <dgm:pt modelId="{AF08A53F-1BEA-4B41-A7E0-9876A9DC1809}" type="pres">
      <dgm:prSet presAssocID="{9F551625-13F5-44ED-8BA9-0AA6F027EA02}" presName="hierChild2" presStyleCnt="0"/>
      <dgm:spPr/>
    </dgm:pt>
    <dgm:pt modelId="{6FF030EC-DD0E-4545-8981-054EB11F1B64}" type="pres">
      <dgm:prSet presAssocID="{1D646981-7896-4907-A33F-21A3AD81C3C6}" presName="Name37" presStyleLbl="parChTrans1D2" presStyleIdx="0" presStyleCnt="2"/>
      <dgm:spPr/>
    </dgm:pt>
    <dgm:pt modelId="{3E6CC99D-C69E-477C-A676-6E093577A446}" type="pres">
      <dgm:prSet presAssocID="{177B10B2-2061-409D-93EE-2A6DA00FCAB1}" presName="hierRoot2" presStyleCnt="0">
        <dgm:presLayoutVars>
          <dgm:hierBranch val="init"/>
        </dgm:presLayoutVars>
      </dgm:prSet>
      <dgm:spPr/>
    </dgm:pt>
    <dgm:pt modelId="{9BC9AD84-1CFB-4414-B8CA-A1D28176279C}" type="pres">
      <dgm:prSet presAssocID="{177B10B2-2061-409D-93EE-2A6DA00FCAB1}" presName="rootComposite" presStyleCnt="0"/>
      <dgm:spPr/>
    </dgm:pt>
    <dgm:pt modelId="{22F00A4F-C6D2-4183-9C8F-C91E9FF1F487}" type="pres">
      <dgm:prSet presAssocID="{177B10B2-2061-409D-93EE-2A6DA00FCAB1}" presName="rootText" presStyleLbl="node2" presStyleIdx="0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2C07617B-BB3A-4E64-8928-1840DD254C18}" type="pres">
      <dgm:prSet presAssocID="{177B10B2-2061-409D-93EE-2A6DA00FCAB1}" presName="rootConnector" presStyleLbl="node2" presStyleIdx="0" presStyleCnt="2"/>
      <dgm:spPr/>
    </dgm:pt>
    <dgm:pt modelId="{5675E9A7-9BE6-4C04-9E91-A369751C68DE}" type="pres">
      <dgm:prSet presAssocID="{177B10B2-2061-409D-93EE-2A6DA00FCAB1}" presName="hierChild4" presStyleCnt="0"/>
      <dgm:spPr/>
    </dgm:pt>
    <dgm:pt modelId="{BD3031FD-5F34-4DA9-AD4B-4B6892EE5144}" type="pres">
      <dgm:prSet presAssocID="{177B10B2-2061-409D-93EE-2A6DA00FCAB1}" presName="hierChild5" presStyleCnt="0"/>
      <dgm:spPr/>
    </dgm:pt>
    <dgm:pt modelId="{57ACB9BF-20E0-4195-814C-C9F39D02C179}" type="pres">
      <dgm:prSet presAssocID="{11119EB3-C285-4A7B-B0D0-DEFA9FEDE0FE}" presName="Name37" presStyleLbl="parChTrans1D2" presStyleIdx="1" presStyleCnt="2"/>
      <dgm:spPr/>
    </dgm:pt>
    <dgm:pt modelId="{EFEF81AF-6060-4683-B621-0B5AC4B0839F}" type="pres">
      <dgm:prSet presAssocID="{5DCA5ED0-D239-4060-A953-6B0134BC993D}" presName="hierRoot2" presStyleCnt="0">
        <dgm:presLayoutVars>
          <dgm:hierBranch val="init"/>
        </dgm:presLayoutVars>
      </dgm:prSet>
      <dgm:spPr/>
    </dgm:pt>
    <dgm:pt modelId="{5D325469-1D7E-46A5-9D25-300B19C02231}" type="pres">
      <dgm:prSet presAssocID="{5DCA5ED0-D239-4060-A953-6B0134BC993D}" presName="rootComposite" presStyleCnt="0"/>
      <dgm:spPr/>
    </dgm:pt>
    <dgm:pt modelId="{AA0F7BC8-488E-4EF5-BAAA-5B460DF3CC68}" type="pres">
      <dgm:prSet presAssocID="{5DCA5ED0-D239-4060-A953-6B0134BC993D}" presName="rootText" presStyleLbl="node2" presStyleIdx="1" presStyleCnt="2">
        <dgm:presLayoutVars>
          <dgm:chPref val="3"/>
        </dgm:presLayoutVars>
      </dgm:prSet>
      <dgm:spPr>
        <a:prstGeom prst="roundRect">
          <a:avLst/>
        </a:prstGeom>
      </dgm:spPr>
    </dgm:pt>
    <dgm:pt modelId="{F6BDDC6A-33BB-401F-B5A0-AB2F0D180118}" type="pres">
      <dgm:prSet presAssocID="{5DCA5ED0-D239-4060-A953-6B0134BC993D}" presName="rootConnector" presStyleLbl="node2" presStyleIdx="1" presStyleCnt="2"/>
      <dgm:spPr/>
    </dgm:pt>
    <dgm:pt modelId="{B64E40B1-9B4E-4CB1-88D6-E45681DAC638}" type="pres">
      <dgm:prSet presAssocID="{5DCA5ED0-D239-4060-A953-6B0134BC993D}" presName="hierChild4" presStyleCnt="0"/>
      <dgm:spPr/>
    </dgm:pt>
    <dgm:pt modelId="{F2386B73-5A08-42B9-A8CE-12D3B8A5AC11}" type="pres">
      <dgm:prSet presAssocID="{5DCA5ED0-D239-4060-A953-6B0134BC993D}" presName="hierChild5" presStyleCnt="0"/>
      <dgm:spPr/>
    </dgm:pt>
    <dgm:pt modelId="{06A35E69-D459-41D9-8C95-7F78D08FFF8E}" type="pres">
      <dgm:prSet presAssocID="{9F551625-13F5-44ED-8BA9-0AA6F027EA02}" presName="hierChild3" presStyleCnt="0"/>
      <dgm:spPr/>
    </dgm:pt>
  </dgm:ptLst>
  <dgm:cxnLst>
    <dgm:cxn modelId="{95432204-4E1A-44FB-8109-F05AED88E896}" type="presOf" srcId="{1D646981-7896-4907-A33F-21A3AD81C3C6}" destId="{6FF030EC-DD0E-4545-8981-054EB11F1B64}" srcOrd="0" destOrd="0" presId="urn:microsoft.com/office/officeart/2005/8/layout/orgChart1"/>
    <dgm:cxn modelId="{E9726F0A-1E2E-40D5-B023-EE97219E6519}" type="presOf" srcId="{177B10B2-2061-409D-93EE-2A6DA00FCAB1}" destId="{22F00A4F-C6D2-4183-9C8F-C91E9FF1F487}" srcOrd="0" destOrd="0" presId="urn:microsoft.com/office/officeart/2005/8/layout/orgChart1"/>
    <dgm:cxn modelId="{6279175B-325C-4499-A006-9B3534BB760D}" srcId="{CA684388-51FC-42CB-BFA9-FF80BF427336}" destId="{9F551625-13F5-44ED-8BA9-0AA6F027EA02}" srcOrd="0" destOrd="0" parTransId="{17D328C4-A736-4DC1-9B0B-E179A42B4766}" sibTransId="{7737850D-97B3-49A9-BC0F-87C282B689F5}"/>
    <dgm:cxn modelId="{F347A946-6E26-483D-91FB-89024586AF69}" type="presOf" srcId="{5DCA5ED0-D239-4060-A953-6B0134BC993D}" destId="{AA0F7BC8-488E-4EF5-BAAA-5B460DF3CC68}" srcOrd="0" destOrd="0" presId="urn:microsoft.com/office/officeart/2005/8/layout/orgChart1"/>
    <dgm:cxn modelId="{68CC4648-1AF4-4125-8289-2C5ECF37E830}" srcId="{9F551625-13F5-44ED-8BA9-0AA6F027EA02}" destId="{177B10B2-2061-409D-93EE-2A6DA00FCAB1}" srcOrd="0" destOrd="0" parTransId="{1D646981-7896-4907-A33F-21A3AD81C3C6}" sibTransId="{94F4C6DE-07AF-4E7F-AE0D-8A98E4B1E7C2}"/>
    <dgm:cxn modelId="{1042366B-6124-46ED-9AE5-0FA33C00706F}" type="presOf" srcId="{11119EB3-C285-4A7B-B0D0-DEFA9FEDE0FE}" destId="{57ACB9BF-20E0-4195-814C-C9F39D02C179}" srcOrd="0" destOrd="0" presId="urn:microsoft.com/office/officeart/2005/8/layout/orgChart1"/>
    <dgm:cxn modelId="{DCF44A55-A0D2-4578-9458-A4C4CA9D43DE}" type="presOf" srcId="{177B10B2-2061-409D-93EE-2A6DA00FCAB1}" destId="{2C07617B-BB3A-4E64-8928-1840DD254C18}" srcOrd="1" destOrd="0" presId="urn:microsoft.com/office/officeart/2005/8/layout/orgChart1"/>
    <dgm:cxn modelId="{488DA498-DB19-41F8-BB90-605D95895726}" type="presOf" srcId="{9F551625-13F5-44ED-8BA9-0AA6F027EA02}" destId="{24DC4A49-19AB-4DDF-92CE-7C63E873FABD}" srcOrd="0" destOrd="0" presId="urn:microsoft.com/office/officeart/2005/8/layout/orgChart1"/>
    <dgm:cxn modelId="{235FA8BA-0AE6-4099-873A-0F4024EAD1BD}" type="presOf" srcId="{CA684388-51FC-42CB-BFA9-FF80BF427336}" destId="{494EC70E-92C4-4B65-9A99-D1E8C3738C5C}" srcOrd="0" destOrd="0" presId="urn:microsoft.com/office/officeart/2005/8/layout/orgChart1"/>
    <dgm:cxn modelId="{38A89DBD-B2C4-493B-872B-FEF46A906224}" srcId="{9F551625-13F5-44ED-8BA9-0AA6F027EA02}" destId="{5DCA5ED0-D239-4060-A953-6B0134BC993D}" srcOrd="1" destOrd="0" parTransId="{11119EB3-C285-4A7B-B0D0-DEFA9FEDE0FE}" sibTransId="{DFF97C36-3A77-4858-B6BF-8C51501224F9}"/>
    <dgm:cxn modelId="{C13C59C2-F846-4A72-A7F4-113B7889CB67}" type="presOf" srcId="{5DCA5ED0-D239-4060-A953-6B0134BC993D}" destId="{F6BDDC6A-33BB-401F-B5A0-AB2F0D180118}" srcOrd="1" destOrd="0" presId="urn:microsoft.com/office/officeart/2005/8/layout/orgChart1"/>
    <dgm:cxn modelId="{DE52F5ED-70DE-43FC-8DEC-F7B7FCBE917C}" type="presOf" srcId="{9F551625-13F5-44ED-8BA9-0AA6F027EA02}" destId="{B952CDE8-E52D-4547-9A62-555565396979}" srcOrd="1" destOrd="0" presId="urn:microsoft.com/office/officeart/2005/8/layout/orgChart1"/>
    <dgm:cxn modelId="{C6D05E9A-6E20-4D5F-8D4A-21F1288D8C97}" type="presParOf" srcId="{494EC70E-92C4-4B65-9A99-D1E8C3738C5C}" destId="{57DEC34E-ADCA-44AC-8469-F9178C03A84E}" srcOrd="0" destOrd="0" presId="urn:microsoft.com/office/officeart/2005/8/layout/orgChart1"/>
    <dgm:cxn modelId="{7E81E9F3-87DA-4D2A-BCD3-9AEDE5905320}" type="presParOf" srcId="{57DEC34E-ADCA-44AC-8469-F9178C03A84E}" destId="{F138304A-1087-4A9D-979B-EBE6F69ED589}" srcOrd="0" destOrd="0" presId="urn:microsoft.com/office/officeart/2005/8/layout/orgChart1"/>
    <dgm:cxn modelId="{9D277BB0-1F96-46F8-B434-F6479A3F7031}" type="presParOf" srcId="{F138304A-1087-4A9D-979B-EBE6F69ED589}" destId="{24DC4A49-19AB-4DDF-92CE-7C63E873FABD}" srcOrd="0" destOrd="0" presId="urn:microsoft.com/office/officeart/2005/8/layout/orgChart1"/>
    <dgm:cxn modelId="{E2A25894-2FF3-4123-BB16-F7926DE41529}" type="presParOf" srcId="{F138304A-1087-4A9D-979B-EBE6F69ED589}" destId="{B952CDE8-E52D-4547-9A62-555565396979}" srcOrd="1" destOrd="0" presId="urn:microsoft.com/office/officeart/2005/8/layout/orgChart1"/>
    <dgm:cxn modelId="{E2B3A6DE-0360-478F-841F-14EF66234771}" type="presParOf" srcId="{57DEC34E-ADCA-44AC-8469-F9178C03A84E}" destId="{AF08A53F-1BEA-4B41-A7E0-9876A9DC1809}" srcOrd="1" destOrd="0" presId="urn:microsoft.com/office/officeart/2005/8/layout/orgChart1"/>
    <dgm:cxn modelId="{0993B61A-9701-40E9-B85F-EBCC062566A2}" type="presParOf" srcId="{AF08A53F-1BEA-4B41-A7E0-9876A9DC1809}" destId="{6FF030EC-DD0E-4545-8981-054EB11F1B64}" srcOrd="0" destOrd="0" presId="urn:microsoft.com/office/officeart/2005/8/layout/orgChart1"/>
    <dgm:cxn modelId="{FECAE75D-2F35-4061-84EC-D0CE9FC1B149}" type="presParOf" srcId="{AF08A53F-1BEA-4B41-A7E0-9876A9DC1809}" destId="{3E6CC99D-C69E-477C-A676-6E093577A446}" srcOrd="1" destOrd="0" presId="urn:microsoft.com/office/officeart/2005/8/layout/orgChart1"/>
    <dgm:cxn modelId="{FAA57D9C-AF9C-4171-882C-6C2C0EAB3633}" type="presParOf" srcId="{3E6CC99D-C69E-477C-A676-6E093577A446}" destId="{9BC9AD84-1CFB-4414-B8CA-A1D28176279C}" srcOrd="0" destOrd="0" presId="urn:microsoft.com/office/officeart/2005/8/layout/orgChart1"/>
    <dgm:cxn modelId="{A8A00232-FCF6-46DA-904A-8E0655EC09B6}" type="presParOf" srcId="{9BC9AD84-1CFB-4414-B8CA-A1D28176279C}" destId="{22F00A4F-C6D2-4183-9C8F-C91E9FF1F487}" srcOrd="0" destOrd="0" presId="urn:microsoft.com/office/officeart/2005/8/layout/orgChart1"/>
    <dgm:cxn modelId="{410897B5-D1F5-4D91-A40C-5D28FDC95F99}" type="presParOf" srcId="{9BC9AD84-1CFB-4414-B8CA-A1D28176279C}" destId="{2C07617B-BB3A-4E64-8928-1840DD254C18}" srcOrd="1" destOrd="0" presId="urn:microsoft.com/office/officeart/2005/8/layout/orgChart1"/>
    <dgm:cxn modelId="{1A920CFE-6435-423C-9781-BC78C6516FB4}" type="presParOf" srcId="{3E6CC99D-C69E-477C-A676-6E093577A446}" destId="{5675E9A7-9BE6-4C04-9E91-A369751C68DE}" srcOrd="1" destOrd="0" presId="urn:microsoft.com/office/officeart/2005/8/layout/orgChart1"/>
    <dgm:cxn modelId="{A3BC978A-660E-410C-A1C6-27D337E86093}" type="presParOf" srcId="{3E6CC99D-C69E-477C-A676-6E093577A446}" destId="{BD3031FD-5F34-4DA9-AD4B-4B6892EE5144}" srcOrd="2" destOrd="0" presId="urn:microsoft.com/office/officeart/2005/8/layout/orgChart1"/>
    <dgm:cxn modelId="{68029D58-17FD-44EB-A17A-5E5EF74A9F79}" type="presParOf" srcId="{AF08A53F-1BEA-4B41-A7E0-9876A9DC1809}" destId="{57ACB9BF-20E0-4195-814C-C9F39D02C179}" srcOrd="2" destOrd="0" presId="urn:microsoft.com/office/officeart/2005/8/layout/orgChart1"/>
    <dgm:cxn modelId="{3B980729-0624-4C38-A617-018F0C4520F0}" type="presParOf" srcId="{AF08A53F-1BEA-4B41-A7E0-9876A9DC1809}" destId="{EFEF81AF-6060-4683-B621-0B5AC4B0839F}" srcOrd="3" destOrd="0" presId="urn:microsoft.com/office/officeart/2005/8/layout/orgChart1"/>
    <dgm:cxn modelId="{2FDD3ECC-CC76-4592-A1D0-CD0CE4CBE4EC}" type="presParOf" srcId="{EFEF81AF-6060-4683-B621-0B5AC4B0839F}" destId="{5D325469-1D7E-46A5-9D25-300B19C02231}" srcOrd="0" destOrd="0" presId="urn:microsoft.com/office/officeart/2005/8/layout/orgChart1"/>
    <dgm:cxn modelId="{4E78CE4E-A186-40E3-8AED-A7179B742DD9}" type="presParOf" srcId="{5D325469-1D7E-46A5-9D25-300B19C02231}" destId="{AA0F7BC8-488E-4EF5-BAAA-5B460DF3CC68}" srcOrd="0" destOrd="0" presId="urn:microsoft.com/office/officeart/2005/8/layout/orgChart1"/>
    <dgm:cxn modelId="{11257293-44C0-4AEC-B9FA-BE409DE8BDB0}" type="presParOf" srcId="{5D325469-1D7E-46A5-9D25-300B19C02231}" destId="{F6BDDC6A-33BB-401F-B5A0-AB2F0D180118}" srcOrd="1" destOrd="0" presId="urn:microsoft.com/office/officeart/2005/8/layout/orgChart1"/>
    <dgm:cxn modelId="{49694851-A24C-4721-ACC3-667306F25F18}" type="presParOf" srcId="{EFEF81AF-6060-4683-B621-0B5AC4B0839F}" destId="{B64E40B1-9B4E-4CB1-88D6-E45681DAC638}" srcOrd="1" destOrd="0" presId="urn:microsoft.com/office/officeart/2005/8/layout/orgChart1"/>
    <dgm:cxn modelId="{EE418C65-07F0-4389-BBAE-98A77D6CEFF7}" type="presParOf" srcId="{EFEF81AF-6060-4683-B621-0B5AC4B0839F}" destId="{F2386B73-5A08-42B9-A8CE-12D3B8A5AC11}" srcOrd="2" destOrd="0" presId="urn:microsoft.com/office/officeart/2005/8/layout/orgChart1"/>
    <dgm:cxn modelId="{CD63E16F-F365-4DCC-BE2C-DDD44521D04A}" type="presParOf" srcId="{57DEC34E-ADCA-44AC-8469-F9178C03A84E}" destId="{06A35E69-D459-41D9-8C95-7F78D08FFF8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6D23F-5F1E-46E0-B176-6F3367B042B8}">
      <dsp:nvSpPr>
        <dsp:cNvPr id="0" name=""/>
        <dsp:cNvSpPr/>
      </dsp:nvSpPr>
      <dsp:spPr>
        <a:xfrm rot="1251826">
          <a:off x="2805515" y="3779840"/>
          <a:ext cx="3196852" cy="32475"/>
        </a:xfrm>
        <a:custGeom>
          <a:avLst/>
          <a:gdLst/>
          <a:ahLst/>
          <a:cxnLst/>
          <a:rect l="0" t="0" r="0" b="0"/>
          <a:pathLst>
            <a:path>
              <a:moveTo>
                <a:pt x="0" y="16237"/>
              </a:moveTo>
              <a:lnTo>
                <a:pt x="3196852" y="16237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22ECCC-DB22-4309-B10C-4562CE2CBA28}">
      <dsp:nvSpPr>
        <dsp:cNvPr id="0" name=""/>
        <dsp:cNvSpPr/>
      </dsp:nvSpPr>
      <dsp:spPr>
        <a:xfrm rot="293814">
          <a:off x="2905871" y="3146710"/>
          <a:ext cx="2439587" cy="32475"/>
        </a:xfrm>
        <a:custGeom>
          <a:avLst/>
          <a:gdLst/>
          <a:ahLst/>
          <a:cxnLst/>
          <a:rect l="0" t="0" r="0" b="0"/>
          <a:pathLst>
            <a:path>
              <a:moveTo>
                <a:pt x="0" y="16237"/>
              </a:moveTo>
              <a:lnTo>
                <a:pt x="2439587" y="16237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255BE-9A9A-4D78-9D9E-8D64F9E476E3}">
      <dsp:nvSpPr>
        <dsp:cNvPr id="0" name=""/>
        <dsp:cNvSpPr/>
      </dsp:nvSpPr>
      <dsp:spPr>
        <a:xfrm rot="20786439">
          <a:off x="2870275" y="2519885"/>
          <a:ext cx="2873716" cy="32475"/>
        </a:xfrm>
        <a:custGeom>
          <a:avLst/>
          <a:gdLst/>
          <a:ahLst/>
          <a:cxnLst/>
          <a:rect l="0" t="0" r="0" b="0"/>
          <a:pathLst>
            <a:path>
              <a:moveTo>
                <a:pt x="0" y="16237"/>
              </a:moveTo>
              <a:lnTo>
                <a:pt x="2873716" y="16237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D7D51-AFCD-415D-B9DB-B11467AB86A4}">
      <dsp:nvSpPr>
        <dsp:cNvPr id="0" name=""/>
        <dsp:cNvSpPr/>
      </dsp:nvSpPr>
      <dsp:spPr>
        <a:xfrm rot="19903098">
          <a:off x="2674751" y="1752956"/>
          <a:ext cx="3946884" cy="32475"/>
        </a:xfrm>
        <a:custGeom>
          <a:avLst/>
          <a:gdLst/>
          <a:ahLst/>
          <a:cxnLst/>
          <a:rect l="0" t="0" r="0" b="0"/>
          <a:pathLst>
            <a:path>
              <a:moveTo>
                <a:pt x="0" y="16237"/>
              </a:moveTo>
              <a:lnTo>
                <a:pt x="3946884" y="16237"/>
              </a:lnTo>
            </a:path>
          </a:pathLst>
        </a:cu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7E936-E490-463D-ABCD-17EFD82599A0}">
      <dsp:nvSpPr>
        <dsp:cNvPr id="0" name=""/>
        <dsp:cNvSpPr/>
      </dsp:nvSpPr>
      <dsp:spPr>
        <a:xfrm>
          <a:off x="0" y="-53886"/>
          <a:ext cx="4428202" cy="612800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EFBC-DC58-40A4-AD2F-D1222F2AA75F}">
      <dsp:nvSpPr>
        <dsp:cNvPr id="0" name=""/>
        <dsp:cNvSpPr/>
      </dsp:nvSpPr>
      <dsp:spPr>
        <a:xfrm>
          <a:off x="5309167" y="-36124"/>
          <a:ext cx="3694155" cy="911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LINUX</a:t>
          </a:r>
          <a:endParaRPr lang="en-IN" sz="4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50163" y="97408"/>
        <a:ext cx="2612163" cy="644748"/>
      </dsp:txXfrm>
    </dsp:sp>
    <dsp:sp modelId="{FBF4FC08-DCC5-4F12-AC5B-00F2E79EEE3F}">
      <dsp:nvSpPr>
        <dsp:cNvPr id="0" name=""/>
        <dsp:cNvSpPr/>
      </dsp:nvSpPr>
      <dsp:spPr>
        <a:xfrm>
          <a:off x="5192799" y="1369738"/>
          <a:ext cx="3810523" cy="9865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UNIX</a:t>
          </a:r>
        </a:p>
      </dsp:txBody>
      <dsp:txXfrm>
        <a:off x="5750837" y="1514218"/>
        <a:ext cx="2694447" cy="697609"/>
      </dsp:txXfrm>
    </dsp:sp>
    <dsp:sp modelId="{00EA3699-C7E7-4C2F-9C4F-35AD77F19A0B}">
      <dsp:nvSpPr>
        <dsp:cNvPr id="0" name=""/>
        <dsp:cNvSpPr/>
      </dsp:nvSpPr>
      <dsp:spPr>
        <a:xfrm>
          <a:off x="5268383" y="2864019"/>
          <a:ext cx="3734939" cy="11136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UNICS</a:t>
          </a:r>
        </a:p>
      </dsp:txBody>
      <dsp:txXfrm>
        <a:off x="5815352" y="3027111"/>
        <a:ext cx="2641001" cy="787475"/>
      </dsp:txXfrm>
    </dsp:sp>
    <dsp:sp modelId="{8A74F004-7FE9-451C-8E93-928D7451BF09}">
      <dsp:nvSpPr>
        <dsp:cNvPr id="0" name=""/>
        <dsp:cNvSpPr/>
      </dsp:nvSpPr>
      <dsp:spPr>
        <a:xfrm>
          <a:off x="5188280" y="4235095"/>
          <a:ext cx="3815042" cy="11739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MULTICS</a:t>
          </a:r>
        </a:p>
      </dsp:txBody>
      <dsp:txXfrm>
        <a:off x="5746980" y="4407010"/>
        <a:ext cx="2697642" cy="830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CB9BF-20E0-4195-814C-C9F39D02C179}">
      <dsp:nvSpPr>
        <dsp:cNvPr id="0" name=""/>
        <dsp:cNvSpPr/>
      </dsp:nvSpPr>
      <dsp:spPr>
        <a:xfrm>
          <a:off x="3164025" y="1828880"/>
          <a:ext cx="1733030" cy="601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509"/>
              </a:lnTo>
              <a:lnTo>
                <a:pt x="1733030" y="300509"/>
              </a:lnTo>
              <a:lnTo>
                <a:pt x="1733030" y="6010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030EC-DD0E-4545-8981-054EB11F1B64}">
      <dsp:nvSpPr>
        <dsp:cNvPr id="0" name=""/>
        <dsp:cNvSpPr/>
      </dsp:nvSpPr>
      <dsp:spPr>
        <a:xfrm>
          <a:off x="1432521" y="1828880"/>
          <a:ext cx="1731504" cy="601018"/>
        </a:xfrm>
        <a:custGeom>
          <a:avLst/>
          <a:gdLst/>
          <a:ahLst/>
          <a:cxnLst/>
          <a:rect l="0" t="0" r="0" b="0"/>
          <a:pathLst>
            <a:path>
              <a:moveTo>
                <a:pt x="1731504" y="0"/>
              </a:moveTo>
              <a:lnTo>
                <a:pt x="1731504" y="300509"/>
              </a:lnTo>
              <a:lnTo>
                <a:pt x="0" y="300509"/>
              </a:lnTo>
              <a:lnTo>
                <a:pt x="0" y="6010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C4A49-19AB-4DDF-92CE-7C63E873FABD}">
      <dsp:nvSpPr>
        <dsp:cNvPr id="0" name=""/>
        <dsp:cNvSpPr/>
      </dsp:nvSpPr>
      <dsp:spPr>
        <a:xfrm>
          <a:off x="1733030" y="397885"/>
          <a:ext cx="2861990" cy="14309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</a:p>
      </dsp:txBody>
      <dsp:txXfrm>
        <a:off x="1802885" y="467740"/>
        <a:ext cx="2722280" cy="1291285"/>
      </dsp:txXfrm>
    </dsp:sp>
    <dsp:sp modelId="{22F00A4F-C6D2-4183-9C8F-C91E9FF1F487}">
      <dsp:nvSpPr>
        <dsp:cNvPr id="0" name=""/>
        <dsp:cNvSpPr/>
      </dsp:nvSpPr>
      <dsp:spPr>
        <a:xfrm>
          <a:off x="1525" y="2429898"/>
          <a:ext cx="2861990" cy="14309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System users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UID – 0 to 999</a:t>
          </a:r>
        </a:p>
      </dsp:txBody>
      <dsp:txXfrm>
        <a:off x="71380" y="2499753"/>
        <a:ext cx="2722280" cy="1291285"/>
      </dsp:txXfrm>
    </dsp:sp>
    <dsp:sp modelId="{AA0F7BC8-488E-4EF5-BAAA-5B460DF3CC68}">
      <dsp:nvSpPr>
        <dsp:cNvPr id="0" name=""/>
        <dsp:cNvSpPr/>
      </dsp:nvSpPr>
      <dsp:spPr>
        <a:xfrm>
          <a:off x="3466060" y="2429898"/>
          <a:ext cx="2861990" cy="14309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Normal users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UID – 1000 to 60,000</a:t>
          </a:r>
        </a:p>
      </dsp:txBody>
      <dsp:txXfrm>
        <a:off x="3535915" y="2499753"/>
        <a:ext cx="2722280" cy="1291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CB9BF-20E0-4195-814C-C9F39D02C179}">
      <dsp:nvSpPr>
        <dsp:cNvPr id="0" name=""/>
        <dsp:cNvSpPr/>
      </dsp:nvSpPr>
      <dsp:spPr>
        <a:xfrm>
          <a:off x="2835551" y="1690767"/>
          <a:ext cx="1551747" cy="538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311"/>
              </a:lnTo>
              <a:lnTo>
                <a:pt x="1551747" y="269311"/>
              </a:lnTo>
              <a:lnTo>
                <a:pt x="1551747" y="53862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030EC-DD0E-4545-8981-054EB11F1B64}">
      <dsp:nvSpPr>
        <dsp:cNvPr id="0" name=""/>
        <dsp:cNvSpPr/>
      </dsp:nvSpPr>
      <dsp:spPr>
        <a:xfrm>
          <a:off x="1283803" y="1690767"/>
          <a:ext cx="1551747" cy="538623"/>
        </a:xfrm>
        <a:custGeom>
          <a:avLst/>
          <a:gdLst/>
          <a:ahLst/>
          <a:cxnLst/>
          <a:rect l="0" t="0" r="0" b="0"/>
          <a:pathLst>
            <a:path>
              <a:moveTo>
                <a:pt x="1551747" y="0"/>
              </a:moveTo>
              <a:lnTo>
                <a:pt x="1551747" y="269311"/>
              </a:lnTo>
              <a:lnTo>
                <a:pt x="0" y="269311"/>
              </a:lnTo>
              <a:lnTo>
                <a:pt x="0" y="53862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C4A49-19AB-4DDF-92CE-7C63E873FABD}">
      <dsp:nvSpPr>
        <dsp:cNvPr id="0" name=""/>
        <dsp:cNvSpPr/>
      </dsp:nvSpPr>
      <dsp:spPr>
        <a:xfrm>
          <a:off x="1553114" y="408331"/>
          <a:ext cx="2564872" cy="12824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Permission</a:t>
          </a:r>
        </a:p>
      </dsp:txBody>
      <dsp:txXfrm>
        <a:off x="1615717" y="470934"/>
        <a:ext cx="2439666" cy="1157230"/>
      </dsp:txXfrm>
    </dsp:sp>
    <dsp:sp modelId="{22F00A4F-C6D2-4183-9C8F-C91E9FF1F487}">
      <dsp:nvSpPr>
        <dsp:cNvPr id="0" name=""/>
        <dsp:cNvSpPr/>
      </dsp:nvSpPr>
      <dsp:spPr>
        <a:xfrm>
          <a:off x="1367" y="2229390"/>
          <a:ext cx="2564872" cy="12824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Absolute Mode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4   2   1</a:t>
          </a:r>
        </a:p>
      </dsp:txBody>
      <dsp:txXfrm>
        <a:off x="63970" y="2291993"/>
        <a:ext cx="2439666" cy="1157230"/>
      </dsp:txXfrm>
    </dsp:sp>
    <dsp:sp modelId="{AA0F7BC8-488E-4EF5-BAAA-5B460DF3CC68}">
      <dsp:nvSpPr>
        <dsp:cNvPr id="0" name=""/>
        <dsp:cNvSpPr/>
      </dsp:nvSpPr>
      <dsp:spPr>
        <a:xfrm>
          <a:off x="3104862" y="2229390"/>
          <a:ext cx="2564872" cy="12824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Symbolic Mode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   w   x</a:t>
          </a:r>
        </a:p>
      </dsp:txBody>
      <dsp:txXfrm>
        <a:off x="3167465" y="2291993"/>
        <a:ext cx="2439666" cy="1157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2CEBD-4123-4927-A650-C2A7115E0333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78A73-8C69-4067-9681-4F5B1B91FEA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54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81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81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78A73-8C69-4067-9681-4F5B1B91FEA0}" type="slidenum">
              <a:rPr lang="en-IN" smtClean="0"/>
              <a:pPr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24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41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4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45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10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213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93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52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3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9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220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07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47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224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07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227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5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06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244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49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92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96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6646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0578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3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1631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5809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48235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270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3334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52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942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89586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911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4E3C5D-8F65-4686-81F2-F6AD251F95DA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4100" y="633413"/>
            <a:ext cx="4851400" cy="3638550"/>
          </a:xfrm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2846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8539E-C9D5-436E-AFC6-3ACF7CA7D3BE}" type="slidenum">
              <a:rPr lang="en-US" smtClean="0"/>
              <a:pPr/>
              <a:t>279</a:t>
            </a:fld>
            <a:endParaRPr lang="en-US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22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3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61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495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13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0B1A8A-B72E-46D9-B164-6376AFB341C9}" type="slidenum">
              <a:rPr lang="en-US" smtClean="0"/>
              <a:pPr/>
              <a:t>333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7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69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3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51FDE-D06A-4807-984F-35D4C252D5F8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0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71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14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752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064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42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382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921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5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44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6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91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50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6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86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85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25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AE47C-1E2A-4C80-B523-29FF670F97D2}" type="datetimeFigureOut">
              <a:rPr lang="en-IN" smtClean="0"/>
              <a:pPr/>
              <a:t>21-09-2019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D3CFE87-11EA-4E4A-8932-A032DC6D8F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31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.vml" /><Relationship Id="rId5" Type="http://schemas.openxmlformats.org/officeDocument/2006/relationships/image" Target="../media/image18.wmf" /><Relationship Id="rId4" Type="http://schemas.openxmlformats.org/officeDocument/2006/relationships/oleObject" Target="../embeddings/oleObject1.bin" 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.vml" /><Relationship Id="rId5" Type="http://schemas.openxmlformats.org/officeDocument/2006/relationships/image" Target="../media/image18.wmf" /><Relationship Id="rId4" Type="http://schemas.openxmlformats.org/officeDocument/2006/relationships/oleObject" Target="../embeddings/oleObject2.bin" 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3.vml" /><Relationship Id="rId5" Type="http://schemas.openxmlformats.org/officeDocument/2006/relationships/image" Target="../media/image18.wmf" /><Relationship Id="rId4" Type="http://schemas.openxmlformats.org/officeDocument/2006/relationships/oleObject" Target="../embeddings/oleObject3.bin" 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4.vml" /><Relationship Id="rId5" Type="http://schemas.openxmlformats.org/officeDocument/2006/relationships/image" Target="../media/image18.wmf" /><Relationship Id="rId4" Type="http://schemas.openxmlformats.org/officeDocument/2006/relationships/oleObject" Target="../embeddings/oleObject4.bin" 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5.vml" /><Relationship Id="rId5" Type="http://schemas.openxmlformats.org/officeDocument/2006/relationships/image" Target="../media/image18.wmf" /><Relationship Id="rId4" Type="http://schemas.openxmlformats.org/officeDocument/2006/relationships/oleObject" Target="../embeddings/oleObject5.bin" 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2.xml" /><Relationship Id="rId7" Type="http://schemas.openxmlformats.org/officeDocument/2006/relationships/oleObject" Target="../embeddings/oleObject7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6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6.bin" /><Relationship Id="rId10" Type="http://schemas.openxmlformats.org/officeDocument/2006/relationships/image" Target="../media/image30.png" /><Relationship Id="rId4" Type="http://schemas.openxmlformats.org/officeDocument/2006/relationships/image" Target="../media/image19.png" /><Relationship Id="rId9" Type="http://schemas.openxmlformats.org/officeDocument/2006/relationships/image" Target="../media/image29.png" 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3.xml" /><Relationship Id="rId7" Type="http://schemas.openxmlformats.org/officeDocument/2006/relationships/oleObject" Target="../embeddings/oleObject9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7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8.bin" /><Relationship Id="rId10" Type="http://schemas.openxmlformats.org/officeDocument/2006/relationships/image" Target="../media/image30.png" /><Relationship Id="rId4" Type="http://schemas.openxmlformats.org/officeDocument/2006/relationships/image" Target="../media/image19.png" /><Relationship Id="rId9" Type="http://schemas.openxmlformats.org/officeDocument/2006/relationships/image" Target="../media/image29.pn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4.xml" /><Relationship Id="rId7" Type="http://schemas.openxmlformats.org/officeDocument/2006/relationships/oleObject" Target="../embeddings/oleObject11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8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0.bin" /><Relationship Id="rId10" Type="http://schemas.openxmlformats.org/officeDocument/2006/relationships/image" Target="../media/image30.png" /><Relationship Id="rId4" Type="http://schemas.openxmlformats.org/officeDocument/2006/relationships/image" Target="../media/image19.png" /><Relationship Id="rId9" Type="http://schemas.openxmlformats.org/officeDocument/2006/relationships/image" Target="../media/image29.png" 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5.xml" /><Relationship Id="rId7" Type="http://schemas.openxmlformats.org/officeDocument/2006/relationships/image" Target="../media/image18.wmf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9.vml" /><Relationship Id="rId6" Type="http://schemas.openxmlformats.org/officeDocument/2006/relationships/oleObject" Target="../embeddings/oleObject12.bin" /><Relationship Id="rId5" Type="http://schemas.openxmlformats.org/officeDocument/2006/relationships/image" Target="../media/image19.png" /><Relationship Id="rId4" Type="http://schemas.openxmlformats.org/officeDocument/2006/relationships/image" Target="NULL" /><Relationship Id="rId9" Type="http://schemas.openxmlformats.org/officeDocument/2006/relationships/image" Target="../media/image30.png" 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6.xml" /><Relationship Id="rId7" Type="http://schemas.openxmlformats.org/officeDocument/2006/relationships/image" Target="../media/image18.wmf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0.vml" /><Relationship Id="rId6" Type="http://schemas.openxmlformats.org/officeDocument/2006/relationships/oleObject" Target="../embeddings/oleObject13.bin" /><Relationship Id="rId5" Type="http://schemas.openxmlformats.org/officeDocument/2006/relationships/image" Target="../media/image32.png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17.xml" /><Relationship Id="rId7" Type="http://schemas.openxmlformats.org/officeDocument/2006/relationships/image" Target="../media/image18.wmf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1.vml" /><Relationship Id="rId6" Type="http://schemas.openxmlformats.org/officeDocument/2006/relationships/oleObject" Target="../embeddings/oleObject14.bin" /><Relationship Id="rId5" Type="http://schemas.openxmlformats.org/officeDocument/2006/relationships/image" Target="../media/image32.png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3" Type="http://schemas.openxmlformats.org/officeDocument/2006/relationships/notesSlide" Target="../notesSlides/notesSlide18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2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5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3" Type="http://schemas.openxmlformats.org/officeDocument/2006/relationships/notesSlide" Target="../notesSlides/notesSlide19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3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6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3" Type="http://schemas.openxmlformats.org/officeDocument/2006/relationships/notesSlide" Target="../notesSlides/notesSlide20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4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7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notesSlide" Target="../notesSlides/notesSlide21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5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8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notesSlide" Target="../notesSlides/notesSlide22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6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19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notesSlide" Target="../notesSlides/notesSlide23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7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0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notesSlide" Target="../notesSlides/notesSlide24.xml" /><Relationship Id="rId7" Type="http://schemas.openxmlformats.org/officeDocument/2006/relationships/image" Target="../media/image18.wmf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8.vml" /><Relationship Id="rId6" Type="http://schemas.openxmlformats.org/officeDocument/2006/relationships/oleObject" Target="../embeddings/oleObject21.bin" /><Relationship Id="rId5" Type="http://schemas.openxmlformats.org/officeDocument/2006/relationships/image" Target="../media/image32.png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 /><Relationship Id="rId3" Type="http://schemas.openxmlformats.org/officeDocument/2006/relationships/notesSlide" Target="../notesSlides/notesSlide25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9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2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 /><Relationship Id="rId3" Type="http://schemas.openxmlformats.org/officeDocument/2006/relationships/notesSlide" Target="../notesSlides/notesSlide26.xml" /><Relationship Id="rId7" Type="http://schemas.openxmlformats.org/officeDocument/2006/relationships/image" Target="../media/image28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0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3.bin" /><Relationship Id="rId4" Type="http://schemas.openxmlformats.org/officeDocument/2006/relationships/image" Target="../media/image19.png" /><Relationship Id="rId9" Type="http://schemas.openxmlformats.org/officeDocument/2006/relationships/image" Target="../media/image30.png" 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 /><Relationship Id="rId3" Type="http://schemas.openxmlformats.org/officeDocument/2006/relationships/notesSlide" Target="../notesSlides/notesSlide27.xml" /><Relationship Id="rId7" Type="http://schemas.openxmlformats.org/officeDocument/2006/relationships/image" Target="../media/image30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1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4.bin" /><Relationship Id="rId4" Type="http://schemas.openxmlformats.org/officeDocument/2006/relationships/image" Target="../media/image19.png" 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17.xml" 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17.xml" 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17.xml" 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17.xml" 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17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17.xml" 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 /><Relationship Id="rId3" Type="http://schemas.openxmlformats.org/officeDocument/2006/relationships/notesSlide" Target="../notesSlides/notesSlide34.xml" /><Relationship Id="rId7" Type="http://schemas.openxmlformats.org/officeDocument/2006/relationships/image" Target="../media/image30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2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6.bin" /><Relationship Id="rId4" Type="http://schemas.openxmlformats.org/officeDocument/2006/relationships/image" Target="../media/image19.png" 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 /><Relationship Id="rId3" Type="http://schemas.openxmlformats.org/officeDocument/2006/relationships/notesSlide" Target="../notesSlides/notesSlide35.xml" /><Relationship Id="rId7" Type="http://schemas.openxmlformats.org/officeDocument/2006/relationships/image" Target="../media/image30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3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28.bin" /><Relationship Id="rId4" Type="http://schemas.openxmlformats.org/officeDocument/2006/relationships/image" Target="../media/image19.png" 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17.xml" 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17.xml" 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17.xml" 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0.png" /><Relationship Id="rId4" Type="http://schemas.openxmlformats.org/officeDocument/2006/relationships/image" Target="../media/image40.png" 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notesSlide" Target="../notesSlides/notesSlide40.xml" /><Relationship Id="rId7" Type="http://schemas.openxmlformats.org/officeDocument/2006/relationships/oleObject" Target="../embeddings/oleObject31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4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30.bin" /><Relationship Id="rId4" Type="http://schemas.openxmlformats.org/officeDocument/2006/relationships/image" Target="../media/image19.png" 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notesSlide" Target="../notesSlides/notesSlide41.xml" /><Relationship Id="rId7" Type="http://schemas.openxmlformats.org/officeDocument/2006/relationships/oleObject" Target="../embeddings/oleObject33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25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32.bin" /><Relationship Id="rId4" Type="http://schemas.openxmlformats.org/officeDocument/2006/relationships/image" Target="../media/image19.png" 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7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39.png" /><Relationship Id="rId7" Type="http://schemas.openxmlformats.org/officeDocument/2006/relationships/oleObject" Target="../embeddings/oleObject34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6.vml" /><Relationship Id="rId6" Type="http://schemas.openxmlformats.org/officeDocument/2006/relationships/image" Target="../media/image40.png" /><Relationship Id="rId5" Type="http://schemas.openxmlformats.org/officeDocument/2006/relationships/image" Target="../media/image30.png" /><Relationship Id="rId4" Type="http://schemas.openxmlformats.org/officeDocument/2006/relationships/image" Target="../media/image19.png" /><Relationship Id="rId9" Type="http://schemas.openxmlformats.org/officeDocument/2006/relationships/oleObject" Target="../embeddings/oleObject35.bin" 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39.png" /><Relationship Id="rId7" Type="http://schemas.openxmlformats.org/officeDocument/2006/relationships/oleObject" Target="../embeddings/oleObject36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7.vml" /><Relationship Id="rId6" Type="http://schemas.openxmlformats.org/officeDocument/2006/relationships/image" Target="../media/image30.png" /><Relationship Id="rId5" Type="http://schemas.openxmlformats.org/officeDocument/2006/relationships/image" Target="../media/image40.png" /><Relationship Id="rId4" Type="http://schemas.openxmlformats.org/officeDocument/2006/relationships/image" Target="../media/image19.png" /><Relationship Id="rId9" Type="http://schemas.openxmlformats.org/officeDocument/2006/relationships/oleObject" Target="../embeddings/oleObject37.bin" 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6.xml" 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2.png" /></Relationships>
</file>

<file path=ppt/slides/_rels/slide3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19.png" /><Relationship Id="rId7" Type="http://schemas.openxmlformats.org/officeDocument/2006/relationships/oleObject" Target="../embeddings/oleObject38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8.vml" /><Relationship Id="rId6" Type="http://schemas.openxmlformats.org/officeDocument/2006/relationships/image" Target="../media/image30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Relationship Id="rId9" Type="http://schemas.openxmlformats.org/officeDocument/2006/relationships/oleObject" Target="../embeddings/oleObject39.bin" 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19.png" /><Relationship Id="rId7" Type="http://schemas.openxmlformats.org/officeDocument/2006/relationships/oleObject" Target="../embeddings/oleObject40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29.vml" /><Relationship Id="rId6" Type="http://schemas.openxmlformats.org/officeDocument/2006/relationships/image" Target="../media/image30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Relationship Id="rId9" Type="http://schemas.openxmlformats.org/officeDocument/2006/relationships/oleObject" Target="../embeddings/oleObject41.bin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19.png" /><Relationship Id="rId7" Type="http://schemas.openxmlformats.org/officeDocument/2006/relationships/oleObject" Target="../embeddings/oleObject42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30.vml" /><Relationship Id="rId6" Type="http://schemas.openxmlformats.org/officeDocument/2006/relationships/image" Target="../media/image30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Relationship Id="rId9" Type="http://schemas.openxmlformats.org/officeDocument/2006/relationships/oleObject" Target="../embeddings/oleObject43.bin" 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 /><Relationship Id="rId3" Type="http://schemas.openxmlformats.org/officeDocument/2006/relationships/image" Target="../media/image19.png" /><Relationship Id="rId7" Type="http://schemas.openxmlformats.org/officeDocument/2006/relationships/oleObject" Target="../embeddings/oleObject44.bin" /><Relationship Id="rId2" Type="http://schemas.openxmlformats.org/officeDocument/2006/relationships/slideLayout" Target="../slideLayouts/slideLayout6.xml" /><Relationship Id="rId1" Type="http://schemas.openxmlformats.org/officeDocument/2006/relationships/vmlDrawing" Target="../drawings/vmlDrawing31.vml" /><Relationship Id="rId6" Type="http://schemas.openxmlformats.org/officeDocument/2006/relationships/image" Target="../media/image30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Relationship Id="rId9" Type="http://schemas.openxmlformats.org/officeDocument/2006/relationships/oleObject" Target="../embeddings/oleObject45.bin" 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6.xml" 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3.png" 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45.png" /><Relationship Id="rId4" Type="http://schemas.openxmlformats.org/officeDocument/2006/relationships/image" Target="../media/image43.png" 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 /><Relationship Id="rId7" Type="http://schemas.openxmlformats.org/officeDocument/2006/relationships/image" Target="../media/image30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32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46.bin" /><Relationship Id="rId4" Type="http://schemas.openxmlformats.org/officeDocument/2006/relationships/image" Target="../media/image19.png" 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 /><Relationship Id="rId7" Type="http://schemas.openxmlformats.org/officeDocument/2006/relationships/image" Target="../media/image30.png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33.vml" /><Relationship Id="rId6" Type="http://schemas.openxmlformats.org/officeDocument/2006/relationships/image" Target="../media/image18.wmf" /><Relationship Id="rId5" Type="http://schemas.openxmlformats.org/officeDocument/2006/relationships/oleObject" Target="../embeddings/oleObject47.bin" /><Relationship Id="rId4" Type="http://schemas.openxmlformats.org/officeDocument/2006/relationships/image" Target="../media/image19.png" 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13" Type="http://schemas.openxmlformats.org/officeDocument/2006/relationships/image" Target="../media/image15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12" Type="http://schemas.openxmlformats.org/officeDocument/2006/relationships/image" Target="../media/image14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11" Type="http://schemas.openxmlformats.org/officeDocument/2006/relationships/image" Target="../media/image13.png" /><Relationship Id="rId5" Type="http://schemas.openxmlformats.org/officeDocument/2006/relationships/image" Target="../media/image7.jpeg" /><Relationship Id="rId10" Type="http://schemas.openxmlformats.org/officeDocument/2006/relationships/image" Target="../media/image12.png" /><Relationship Id="rId4" Type="http://schemas.openxmlformats.org/officeDocument/2006/relationships/image" Target="../media/image6.jpeg" /><Relationship Id="rId9" Type="http://schemas.openxmlformats.org/officeDocument/2006/relationships/image" Target="../media/image11.png" /><Relationship Id="rId14" Type="http://schemas.openxmlformats.org/officeDocument/2006/relationships/image" Target="../media/image16.png" 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35"/>
                    </a14:imgEffect>
                    <a14:imgEffect>
                      <a14:saturation sat="3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73" y="1339295"/>
            <a:ext cx="8601152" cy="40616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7486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9483" y="1601462"/>
            <a:ext cx="9678572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Scalability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Same operating system can be used on a desktop to a super computer.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Reliability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Large servers have been successfully being running without a single second of down time.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Security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Inbuilt firewall (iptables) and SELinux</a:t>
            </a:r>
          </a:p>
        </p:txBody>
      </p:sp>
      <p:sp>
        <p:nvSpPr>
          <p:cNvPr id="3" name="Rectangle 2"/>
          <p:cNvSpPr/>
          <p:nvPr/>
        </p:nvSpPr>
        <p:spPr>
          <a:xfrm>
            <a:off x="913813" y="472999"/>
            <a:ext cx="3299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Linux</a:t>
            </a:r>
            <a:endParaRPr lang="en-IN" sz="32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44620" y="229708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Formatting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Formatting the  partition using ext4 file system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mkfs.ext4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Formatting the  partition using vfat file system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mkfs.vfat  &lt;partition&gt;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41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02417" y="420855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Mounting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 directory for mounting the partition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&lt;directory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Mounting  the partition on the directory created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&lt;partition&gt;  &lt;directory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798320" y="4505703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Unmount the filesystem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umount  &lt;directory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6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Disk Information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available free space of a disk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gnome-system-monitor   &amp;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free space in a partition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  -hT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798320" y="4505703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total amount of used space in a partition / directory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  -sh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2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97838" y="420855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assign a label to a partition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75772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e2label  &lt;partition&gt;  &lt;label name&gt;</a:t>
              </a:r>
              <a:endParaRPr lang="en-US" sz="2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existing labels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e2label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798320" y="4505703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see a mounted partition with its label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-l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5"/>
          <p:cNvSpPr>
            <a:spLocks noChangeArrowheads="1"/>
          </p:cNvSpPr>
          <p:nvPr/>
        </p:nvSpPr>
        <p:spPr bwMode="auto">
          <a:xfrm rot="10800000" flipV="1">
            <a:off x="6413501" y="2390185"/>
            <a:ext cx="1425575" cy="2306638"/>
          </a:xfrm>
          <a:prstGeom prst="can">
            <a:avLst>
              <a:gd name="adj" fmla="val 17783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410249" y="2396570"/>
            <a:ext cx="1427163" cy="2300288"/>
            <a:chOff x="4886325" y="2784475"/>
            <a:chExt cx="1427163" cy="2300288"/>
          </a:xfrm>
          <a:solidFill>
            <a:srgbClr val="92D050"/>
          </a:solidFill>
        </p:grpSpPr>
        <p:sp>
          <p:nvSpPr>
            <p:cNvPr id="13" name="AutoShape 6"/>
            <p:cNvSpPr>
              <a:spLocks noChangeArrowheads="1"/>
            </p:cNvSpPr>
            <p:nvPr/>
          </p:nvSpPr>
          <p:spPr bwMode="auto">
            <a:xfrm rot="10800000" flipV="1">
              <a:off x="4887913" y="4308475"/>
              <a:ext cx="1425575" cy="776288"/>
            </a:xfrm>
            <a:prstGeom prst="can">
              <a:avLst>
                <a:gd name="adj" fmla="val 33944"/>
              </a:avLst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pPr algn="ctr"/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sda1</a:t>
              </a:r>
            </a:p>
          </p:txBody>
        </p:sp>
        <p:sp>
          <p:nvSpPr>
            <p:cNvPr id="14" name="AutoShape 7"/>
            <p:cNvSpPr>
              <a:spLocks noChangeArrowheads="1"/>
            </p:cNvSpPr>
            <p:nvPr/>
          </p:nvSpPr>
          <p:spPr bwMode="auto">
            <a:xfrm rot="10800000" flipV="1">
              <a:off x="4886325" y="3800475"/>
              <a:ext cx="1425575" cy="776288"/>
            </a:xfrm>
            <a:prstGeom prst="can">
              <a:avLst>
                <a:gd name="adj" fmla="val 33944"/>
              </a:avLst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pPr algn="ctr"/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sda2</a:t>
              </a: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 rot="10800000" flipV="1">
              <a:off x="4887913" y="3292475"/>
              <a:ext cx="1425575" cy="776288"/>
            </a:xfrm>
            <a:prstGeom prst="can">
              <a:avLst>
                <a:gd name="adj" fmla="val 33944"/>
              </a:avLst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pPr algn="ctr"/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sda3</a:t>
              </a:r>
            </a:p>
          </p:txBody>
        </p:sp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 rot="10800000" flipV="1">
              <a:off x="4887913" y="2784475"/>
              <a:ext cx="1425575" cy="776288"/>
            </a:xfrm>
            <a:prstGeom prst="can">
              <a:avLst>
                <a:gd name="adj" fmla="val 33944"/>
              </a:avLst>
            </a:prstGeom>
            <a:grp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b"/>
            <a:lstStyle/>
            <a:p>
              <a:pPr algn="ctr"/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Swap  Partition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30" y="355431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Swap Works</a:t>
            </a: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 rot="10800000" flipV="1">
            <a:off x="3781426" y="2412410"/>
            <a:ext cx="1425575" cy="2306638"/>
          </a:xfrm>
          <a:prstGeom prst="can">
            <a:avLst>
              <a:gd name="adj" fmla="val 17783"/>
            </a:avLst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 rot="10800000" flipV="1">
            <a:off x="3779839" y="3942760"/>
            <a:ext cx="1425575" cy="776288"/>
          </a:xfrm>
          <a:prstGeom prst="can">
            <a:avLst>
              <a:gd name="adj" fmla="val 3394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 rot="10800000" flipV="1">
            <a:off x="5043489" y="1099549"/>
            <a:ext cx="1425575" cy="776287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</a:t>
            </a: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 rot="10800000" flipV="1">
            <a:off x="3787441" y="3474099"/>
            <a:ext cx="1425575" cy="707415"/>
          </a:xfrm>
          <a:prstGeom prst="can">
            <a:avLst>
              <a:gd name="adj" fmla="val 3394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</a:t>
            </a:r>
          </a:p>
        </p:txBody>
      </p:sp>
      <p:sp>
        <p:nvSpPr>
          <p:cNvPr id="23" name="AutoShape 16"/>
          <p:cNvSpPr>
            <a:spLocks noChangeArrowheads="1"/>
          </p:cNvSpPr>
          <p:nvPr/>
        </p:nvSpPr>
        <p:spPr bwMode="auto">
          <a:xfrm rot="10800000" flipV="1">
            <a:off x="3785313" y="2916013"/>
            <a:ext cx="1425575" cy="776288"/>
          </a:xfrm>
          <a:prstGeom prst="can">
            <a:avLst>
              <a:gd name="adj" fmla="val 3394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B</a:t>
            </a:r>
          </a:p>
        </p:txBody>
      </p:sp>
      <p:sp>
        <p:nvSpPr>
          <p:cNvPr id="24" name="AutoShape 17"/>
          <p:cNvSpPr>
            <a:spLocks noChangeArrowheads="1"/>
          </p:cNvSpPr>
          <p:nvPr/>
        </p:nvSpPr>
        <p:spPr bwMode="auto">
          <a:xfrm rot="10800000" flipV="1">
            <a:off x="3787274" y="2382196"/>
            <a:ext cx="1425575" cy="776288"/>
          </a:xfrm>
          <a:prstGeom prst="can">
            <a:avLst>
              <a:gd name="adj" fmla="val 3394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endParaRPr lang="en-US" sz="16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</a:t>
            </a:r>
          </a:p>
        </p:txBody>
      </p:sp>
      <p:grpSp>
        <p:nvGrpSpPr>
          <p:cNvPr id="30" name="Group 7"/>
          <p:cNvGrpSpPr/>
          <p:nvPr/>
        </p:nvGrpSpPr>
        <p:grpSpPr>
          <a:xfrm rot="5400000">
            <a:off x="4128853" y="4132167"/>
            <a:ext cx="682221" cy="2282309"/>
            <a:chOff x="400156" y="-271670"/>
            <a:chExt cx="1328737" cy="1285495"/>
          </a:xfrm>
        </p:grpSpPr>
        <p:sp>
          <p:nvSpPr>
            <p:cNvPr id="38" name="Rounded Rectangle 37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RAM</a:t>
              </a:r>
            </a:p>
          </p:txBody>
        </p:sp>
      </p:grpSp>
      <p:grpSp>
        <p:nvGrpSpPr>
          <p:cNvPr id="40" name="Group 7"/>
          <p:cNvGrpSpPr/>
          <p:nvPr/>
        </p:nvGrpSpPr>
        <p:grpSpPr>
          <a:xfrm rot="5400000">
            <a:off x="6775153" y="4146017"/>
            <a:ext cx="682221" cy="2282309"/>
            <a:chOff x="400156" y="-271670"/>
            <a:chExt cx="1328737" cy="1285495"/>
          </a:xfrm>
        </p:grpSpPr>
        <p:sp>
          <p:nvSpPr>
            <p:cNvPr id="45" name="Rounded Rectangle 44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Hard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97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13 0.00971 L 0.16545 0.00971 L 0.16545 -0.15102 L 0.28767 -0.1510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8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26549E-6 L 2.77778E-6 0.3358 L -0.13837 0.34042 " pathEditMode="relative" rAng="0" ptsTypes="A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1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1" grpId="0" animBg="1"/>
      <p:bldP spid="17" grpId="0" animBg="1"/>
      <p:bldP spid="17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75808" y="425174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a Swap Partition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 new partition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fdisk  &lt;device&gt;</a:t>
              </a:r>
              <a:endParaRPr lang="en-US" sz="2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 the partition as swap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mkswap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798320" y="4505703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Turn on swap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swapon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09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64810" y="381619"/>
            <a:ext cx="6096000" cy="70918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Swap Partition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 the status of swap used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swapon  -s  &lt;partition&gt;</a:t>
              </a:r>
              <a:endParaRPr lang="en-US" sz="2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Turn off swap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swapoff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58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70914" y="400979"/>
            <a:ext cx="7729024" cy="61641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Mounting a Partition Permanently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188974" cy="1299529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mount a partition permanently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7968681" cy="7083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  /etc/fstab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90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80" y="254746"/>
            <a:ext cx="6096000" cy="613924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Disk 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169955" y="1105620"/>
            <a:ext cx="8783781" cy="5320145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4594" y="1105620"/>
            <a:ext cx="8684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This file is edited by fstab-sync - see 'man fstab-sync' for details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LABEL=/1		/		ext4	defaults        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/dev/sda1		/boot		ext4	defaults        		1 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LABEL=/home1	 /home		ext4	defaults       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		/proc		proc	defaults 	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		/sys		sysfs	defaults	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/dev/sda2		/usr		ext4	defaults	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LABEL=/var1	/var		ext4	defaults			1 2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LABEL=SWAP-hda7 	swap		swap	defaults			0 0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/dev/sdb1		/media/dvdrom	auto	pamconsole,noauto,managed 	0 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4590" y="4763336"/>
            <a:ext cx="793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/dev/sda10	/mnt		ext4	defaults		                    0 0</a:t>
            </a:r>
          </a:p>
        </p:txBody>
      </p:sp>
    </p:spTree>
    <p:extLst>
      <p:ext uri="{BB962C8B-B14F-4D97-AF65-F5344CB8AC3E}">
        <p14:creationId xmlns:p14="http://schemas.microsoft.com/office/powerpoint/2010/main" val="287888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27184" y="395686"/>
            <a:ext cx="7433603" cy="70918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Mounting Removable  Devices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mount dvdrom drive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/dev/sr0   /media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798320" y="298172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mount a pen drive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/dev/sdb1   /mnt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2705" y="2678054"/>
            <a:ext cx="65069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72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4660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343150" y="2826327"/>
            <a:ext cx="7542972" cy="170230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Disk Quotas</a:t>
            </a:r>
          </a:p>
        </p:txBody>
      </p:sp>
    </p:spTree>
    <p:extLst>
      <p:ext uri="{BB962C8B-B14F-4D97-AF65-F5344CB8AC3E}">
        <p14:creationId xmlns:p14="http://schemas.microsoft.com/office/powerpoint/2010/main" val="549873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Disk Quotas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10520549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Quotas are used to restrict the amount of hard disk space occupied by a user or a group.</a:t>
            </a:r>
          </a:p>
          <a:p>
            <a:pPr marL="342900" lvl="1" indent="-342900"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level quota can only be applied to primary groups.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Quotas can only be applied on quota enabled partitions.</a:t>
            </a:r>
          </a:p>
        </p:txBody>
      </p:sp>
    </p:spTree>
    <p:extLst>
      <p:ext uri="{BB962C8B-B14F-4D97-AF65-F5344CB8AC3E}">
        <p14:creationId xmlns:p14="http://schemas.microsoft.com/office/powerpoint/2010/main" val="16674481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Disk Quotas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568" y="1562804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Quotas can be applied in two ways: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number of inodes (number of files).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number of blocks (volume of hard disk space).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1503867" y="38465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find Block size of Partition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17832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blockdev  --getbsz    &lt;partition no.&gt;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Quotas 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296" y="1724490"/>
            <a:ext cx="10520549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Quotas limits: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Soft quota limits will only warn the user that they have reached their quota limits.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Hard quota limits will not allow the user to create any more files or directories once the quota limit has been reached.</a:t>
            </a:r>
          </a:p>
        </p:txBody>
      </p:sp>
    </p:spTree>
    <p:extLst>
      <p:ext uri="{BB962C8B-B14F-4D97-AF65-F5344CB8AC3E}">
        <p14:creationId xmlns:p14="http://schemas.microsoft.com/office/powerpoint/2010/main" val="998827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Applying Quotas on a Partition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mount the partition with quotas enabled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17832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-o  usrquota,grpquota  &lt;partition 		     name&gt; &lt;mount point&gt;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the quota database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quotacheck   -cugv   &lt;mount point&gt;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752600" y="4730826"/>
            <a:ext cx="8610600" cy="122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-c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Create new database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-u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User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Group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-v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Verbose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52600" y="4438726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172267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5"/>
      <p:bldP spid="21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84147" y="420855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Applying Quotas on a Partition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Turn on the quota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quotaon  &lt;mount point&gt;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1898375" y="2998285"/>
            <a:ext cx="8428382" cy="1997786"/>
            <a:chOff x="374375" y="2998284"/>
            <a:chExt cx="8428382" cy="1997786"/>
          </a:xfrm>
          <a:solidFill>
            <a:srgbClr val="92D050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374375" y="29982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9905" y="3091053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quotas to users and groups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533" y="3574753"/>
              <a:ext cx="5983896" cy="12464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edquota   -u  &lt;user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( or )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edquota   -g  &lt;group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28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21063" y="30011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Applying Quotas on a Partition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632067" y="1134687"/>
            <a:ext cx="8927869" cy="4950229"/>
            <a:chOff x="108066" y="1084811"/>
            <a:chExt cx="8927869" cy="4950229"/>
          </a:xfrm>
          <a:solidFill>
            <a:srgbClr val="92D050"/>
          </a:solidFill>
        </p:grpSpPr>
        <p:sp>
          <p:nvSpPr>
            <p:cNvPr id="13" name="Rectangle 12"/>
            <p:cNvSpPr/>
            <p:nvPr/>
          </p:nvSpPr>
          <p:spPr bwMode="auto">
            <a:xfrm>
              <a:off x="108066" y="1084811"/>
              <a:ext cx="8927869" cy="4950229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571" y="1346669"/>
              <a:ext cx="8528859" cy="2145268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Disk quotas for user  &lt;username&gt;  (uid  &lt;uid&gt;)</a:t>
              </a:r>
            </a:p>
            <a:p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Filesystem		blocks	 soft	hard	inodes  	soft	hard</a:t>
              </a:r>
            </a:p>
            <a:p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/dev/hda9		     0	   0	          0	      0	         0	         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8227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Applying Quotas on a Partition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8255" y="1951275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find result login as a user and try to add objects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  -  username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5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036618" y="1343892"/>
            <a:ext cx="8132618" cy="435032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16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>
              <a:defRPr/>
            </a:pPr>
            <a:r>
              <a:rPr lang="en-US" sz="1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Logical Volume</a:t>
            </a:r>
          </a:p>
          <a:p>
            <a:pPr algn="ctr">
              <a:defRPr/>
            </a:pPr>
            <a:r>
              <a:rPr lang="en-US" sz="1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Manager</a:t>
            </a:r>
          </a:p>
          <a:p>
            <a:pPr algn="ctr">
              <a:defRPr/>
            </a:pPr>
            <a:r>
              <a:rPr lang="en-US" sz="1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(LVM)</a:t>
            </a:r>
          </a:p>
          <a:p>
            <a:pPr algn="ctr">
              <a:defRPr/>
            </a:pPr>
            <a:endParaRPr lang="en-US" sz="16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 Manager (LVM)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552" y="1513475"/>
            <a:ext cx="10422075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LVM is a method of allocating hard drive space into logical volumes that can be easily resized.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LVM, the hard drive or set of hard drives is allocated to one or more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volumes (pv)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physical volumes are then combined into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groups (vg)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volume group is divided into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volumes (lv)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are formatted with a file system like ext3 and are then mounted. </a:t>
            </a:r>
          </a:p>
        </p:txBody>
      </p:sp>
    </p:spTree>
    <p:extLst>
      <p:ext uri="{BB962C8B-B14F-4D97-AF65-F5344CB8AC3E}">
        <p14:creationId xmlns:p14="http://schemas.microsoft.com/office/powerpoint/2010/main" val="251377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76740"/>
              </p:ext>
            </p:extLst>
          </p:nvPr>
        </p:nvGraphicFramePr>
        <p:xfrm>
          <a:off x="1381247" y="1682286"/>
          <a:ext cx="7718430" cy="469617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29607">
                  <a:extLst>
                    <a:ext uri="{9D8B030D-6E8A-4147-A177-3AD203B41FA5}">
                      <a16:colId xmlns:a16="http://schemas.microsoft.com/office/drawing/2014/main" val="2195002844"/>
                    </a:ext>
                  </a:extLst>
                </a:gridCol>
                <a:gridCol w="1929607">
                  <a:extLst>
                    <a:ext uri="{9D8B030D-6E8A-4147-A177-3AD203B41FA5}">
                      <a16:colId xmlns:a16="http://schemas.microsoft.com/office/drawing/2014/main" val="1693016611"/>
                    </a:ext>
                  </a:extLst>
                </a:gridCol>
                <a:gridCol w="3859216">
                  <a:extLst>
                    <a:ext uri="{9D8B030D-6E8A-4147-A177-3AD203B41FA5}">
                      <a16:colId xmlns:a16="http://schemas.microsoft.com/office/drawing/2014/main" val="3515908504"/>
                    </a:ext>
                  </a:extLst>
                </a:gridCol>
              </a:tblGrid>
              <a:tr h="729406">
                <a:tc gridSpan="2">
                  <a:txBody>
                    <a:bodyPr/>
                    <a:lstStyle/>
                    <a:p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714822"/>
                  </a:ext>
                </a:extLst>
              </a:tr>
              <a:tr h="729406">
                <a:tc gridSpan="2"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Core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77791"/>
                  </a:ext>
                </a:extLst>
              </a:tr>
              <a:tr h="719414">
                <a:tc rowSpan="2"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(CLI)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 MB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645157"/>
                  </a:ext>
                </a:extLst>
              </a:tr>
              <a:tr h="7194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406388"/>
                  </a:ext>
                </a:extLst>
              </a:tr>
              <a:tr h="899268">
                <a:tc rowSpan="2"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Disk Space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(CLI)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270611"/>
                  </a:ext>
                </a:extLst>
              </a:tr>
              <a:tr h="899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GB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0714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240570" y="515203"/>
            <a:ext cx="43760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  <a:endParaRPr lang="en-IN" sz="3200" b="1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2902425" y="3998794"/>
            <a:ext cx="1037230" cy="4776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4938528" y="4283140"/>
            <a:ext cx="49132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 flipV="1">
            <a:off x="6546377" y="3985146"/>
            <a:ext cx="1009935" cy="4913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66" y="370759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80445" y="1097498"/>
            <a:ext cx="802942" cy="9962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rgbClr val="FFFFFF"/>
            </a:solidFill>
            <a:prstDash val="dash"/>
            <a:round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none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Disk-2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462600" y="1097498"/>
            <a:ext cx="802942" cy="9962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rgbClr val="FFFFFF"/>
            </a:solidFill>
            <a:prstDash val="dash"/>
            <a:round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none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Disk-1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196098" y="1097498"/>
            <a:ext cx="802942" cy="99628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4925">
            <a:solidFill>
              <a:srgbClr val="FFFFFF"/>
            </a:solidFill>
            <a:prstDash val="dash"/>
            <a:round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wrap="none"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Disk-3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2618411" y="2492980"/>
            <a:ext cx="49132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4936256" y="2492980"/>
            <a:ext cx="49132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7351909" y="2492980"/>
            <a:ext cx="491320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7"/>
          <p:cNvGrpSpPr/>
          <p:nvPr/>
        </p:nvGrpSpPr>
        <p:grpSpPr>
          <a:xfrm rot="5400000">
            <a:off x="2105748" y="2287871"/>
            <a:ext cx="1371600" cy="2377440"/>
            <a:chOff x="453163" y="-271670"/>
            <a:chExt cx="1328737" cy="1285495"/>
          </a:xfrm>
        </p:grpSpPr>
        <p:sp>
          <p:nvSpPr>
            <p:cNvPr id="19" name="Rounded Rectangle 18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 GB</a:t>
              </a:r>
            </a:p>
          </p:txBody>
        </p:sp>
      </p:grpSp>
      <p:grpSp>
        <p:nvGrpSpPr>
          <p:cNvPr id="4" name="Group 7"/>
          <p:cNvGrpSpPr/>
          <p:nvPr/>
        </p:nvGrpSpPr>
        <p:grpSpPr>
          <a:xfrm rot="5400000">
            <a:off x="4751563" y="2873270"/>
            <a:ext cx="1000131" cy="4776703"/>
            <a:chOff x="453163" y="-271670"/>
            <a:chExt cx="1328737" cy="1285495"/>
          </a:xfrm>
        </p:grpSpPr>
        <p:sp>
          <p:nvSpPr>
            <p:cNvPr id="25" name="Rounded Rectangle 24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 Group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40+160+250 = 450 GB</a:t>
              </a:r>
            </a:p>
          </p:txBody>
        </p:sp>
      </p:grpSp>
      <p:grpSp>
        <p:nvGrpSpPr>
          <p:cNvPr id="5" name="Group 7"/>
          <p:cNvGrpSpPr/>
          <p:nvPr/>
        </p:nvGrpSpPr>
        <p:grpSpPr>
          <a:xfrm rot="5400000">
            <a:off x="4428140" y="2287871"/>
            <a:ext cx="1371600" cy="2377440"/>
            <a:chOff x="453163" y="-271670"/>
            <a:chExt cx="1328737" cy="1285495"/>
          </a:xfrm>
        </p:grpSpPr>
        <p:sp>
          <p:nvSpPr>
            <p:cNvPr id="28" name="Rounded Rectangle 27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160 GB</a:t>
              </a:r>
            </a:p>
          </p:txBody>
        </p:sp>
      </p:grpSp>
      <p:grpSp>
        <p:nvGrpSpPr>
          <p:cNvPr id="6" name="Group 7"/>
          <p:cNvGrpSpPr/>
          <p:nvPr/>
        </p:nvGrpSpPr>
        <p:grpSpPr>
          <a:xfrm rot="5400000">
            <a:off x="6846072" y="2287871"/>
            <a:ext cx="1371600" cy="2377440"/>
            <a:chOff x="453163" y="-271670"/>
            <a:chExt cx="1328737" cy="1285495"/>
          </a:xfrm>
        </p:grpSpPr>
        <p:sp>
          <p:nvSpPr>
            <p:cNvPr id="31" name="Rounded Rectangle 30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250 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33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80" y="441934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Volumes</a:t>
            </a:r>
          </a:p>
        </p:txBody>
      </p:sp>
      <p:grpSp>
        <p:nvGrpSpPr>
          <p:cNvPr id="3" name="Group 7"/>
          <p:cNvGrpSpPr/>
          <p:nvPr/>
        </p:nvGrpSpPr>
        <p:grpSpPr>
          <a:xfrm rot="5400000">
            <a:off x="1991448" y="2402171"/>
            <a:ext cx="1600200" cy="2377440"/>
            <a:chOff x="453163" y="-271670"/>
            <a:chExt cx="1328737" cy="1285495"/>
          </a:xfrm>
        </p:grpSpPr>
        <p:sp>
          <p:nvSpPr>
            <p:cNvPr id="19" name="Rounded Rectangle 18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>
              <a:hlinkClick r:id="" action="ppaction://noaction"/>
            </p:cNvPr>
            <p:cNvSpPr/>
            <p:nvPr/>
          </p:nvSpPr>
          <p:spPr>
            <a:xfrm rot="16200000">
              <a:off x="467796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/home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GB</a:t>
              </a:r>
            </a:p>
          </p:txBody>
        </p:sp>
      </p:grpSp>
      <p:grpSp>
        <p:nvGrpSpPr>
          <p:cNvPr id="4" name="Group 7"/>
          <p:cNvGrpSpPr/>
          <p:nvPr/>
        </p:nvGrpSpPr>
        <p:grpSpPr>
          <a:xfrm rot="5400000">
            <a:off x="5478467" y="2889785"/>
            <a:ext cx="1000131" cy="4776703"/>
            <a:chOff x="453162" y="-271670"/>
            <a:chExt cx="1328737" cy="1285495"/>
          </a:xfrm>
        </p:grpSpPr>
        <p:sp>
          <p:nvSpPr>
            <p:cNvPr id="25" name="Rounded Rectangle 24"/>
            <p:cNvSpPr/>
            <p:nvPr/>
          </p:nvSpPr>
          <p:spPr>
            <a:xfrm>
              <a:off x="453162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 Group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size  is 450GB</a:t>
              </a:r>
            </a:p>
          </p:txBody>
        </p:sp>
      </p:grpSp>
      <p:grpSp>
        <p:nvGrpSpPr>
          <p:cNvPr id="5" name="Group 7"/>
          <p:cNvGrpSpPr/>
          <p:nvPr/>
        </p:nvGrpSpPr>
        <p:grpSpPr>
          <a:xfrm rot="5400000">
            <a:off x="4313840" y="2402171"/>
            <a:ext cx="1600200" cy="2377440"/>
            <a:chOff x="453163" y="-271670"/>
            <a:chExt cx="1328737" cy="1285495"/>
          </a:xfrm>
        </p:grpSpPr>
        <p:sp>
          <p:nvSpPr>
            <p:cNvPr id="28" name="Rounded Rectangle 27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>
              <a:hlinkClick r:id="" action="ppaction://noaction"/>
            </p:cNvPr>
            <p:cNvSpPr/>
            <p:nvPr/>
          </p:nvSpPr>
          <p:spPr>
            <a:xfrm rot="16200000">
              <a:off x="479301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GB</a:t>
              </a:r>
            </a:p>
          </p:txBody>
        </p:sp>
      </p:grpSp>
      <p:grpSp>
        <p:nvGrpSpPr>
          <p:cNvPr id="6" name="Group 7"/>
          <p:cNvGrpSpPr/>
          <p:nvPr/>
        </p:nvGrpSpPr>
        <p:grpSpPr>
          <a:xfrm rot="5400000">
            <a:off x="6884170" y="2357945"/>
            <a:ext cx="1600200" cy="2377440"/>
            <a:chOff x="453163" y="-271670"/>
            <a:chExt cx="1328737" cy="1285495"/>
          </a:xfrm>
        </p:grpSpPr>
        <p:sp>
          <p:nvSpPr>
            <p:cNvPr id="31" name="Rounded Rectangle 30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>
              <a:hlinkClick r:id="" action="ppaction://noaction"/>
            </p:cNvPr>
            <p:cNvSpPr/>
            <p:nvPr/>
          </p:nvSpPr>
          <p:spPr>
            <a:xfrm rot="16200000">
              <a:off x="479301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/var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 GB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5099714" y="2296996"/>
            <a:ext cx="14225" cy="50135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84269" y="2296995"/>
            <a:ext cx="10185" cy="4740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02425" y="2250615"/>
            <a:ext cx="12863" cy="5269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7"/>
          <p:cNvGrpSpPr/>
          <p:nvPr/>
        </p:nvGrpSpPr>
        <p:grpSpPr>
          <a:xfrm rot="5400000">
            <a:off x="9030052" y="2393755"/>
            <a:ext cx="1600200" cy="2377440"/>
            <a:chOff x="453163" y="-310163"/>
            <a:chExt cx="1328737" cy="1285495"/>
          </a:xfrm>
        </p:grpSpPr>
        <p:sp>
          <p:nvSpPr>
            <p:cNvPr id="22" name="Rounded Rectangle 21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>
              <a:hlinkClick r:id="" action="ppaction://noaction"/>
            </p:cNvPr>
            <p:cNvSpPr/>
            <p:nvPr/>
          </p:nvSpPr>
          <p:spPr>
            <a:xfrm rot="16200000">
              <a:off x="480964" y="-14888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Logical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Volume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/usr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 GB</a:t>
              </a: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9808191" y="2296996"/>
            <a:ext cx="18026" cy="54512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6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2.5E-6 -0.5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47673" y="401956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Partitions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multiple partitions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fdisk  &lt;device&gt;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the partition table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partx   -a  &lt;device&gt;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74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19537" y="47127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Physical Volume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 physical volume from the previously created partitions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5107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pvcreate  &lt;partition1&gt;  &lt;partition2&gt;  			     &lt;partition3&gt;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see the physical volume details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pvdisplay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|  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8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72755" y="383608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Volume Group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8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 volume group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5107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vgcreate  &lt;volume group name&gt;  &lt;physical 	                  volume1&gt;  &lt;physical volume 2&gt;</a:t>
              </a:r>
              <a:endParaRPr lang="pt-BR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see the volume group details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vgdisplay  &lt;volume group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99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72756" y="45922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 logical  volume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09512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lvcreate  -L  &lt;size&gt;  &lt;volume group name&gt;  –n  		    &lt;volume 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 the logical volume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mkfs.ext4 &lt;volume name&gt;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0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043094" y="485887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a mount point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&lt;directory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Mounting a logical volume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&lt;volume name&gt; &lt;mount point&gt; 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3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44620" y="40089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Resizing a logical volume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2336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lvresize   -L   &lt;+sizeM&gt;  &lt;logical volume 			     name&gt;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update the resized logical volume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</a:t>
              </a:r>
              <a:r>
                <a:rPr lang="en-US" sz="24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resize2fs  &lt;logical volume name&gt;</a:t>
              </a: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1918255" y="454686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21" name="Rounded Rectangle 2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Extending  the size of a volume group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219" y="1909512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vgextend  &lt;volume group name&gt; &lt;physical 		   volume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9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72756" y="398332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Logical Volume</a:t>
            </a:r>
          </a:p>
        </p:txBody>
      </p:sp>
      <p:grpSp>
        <p:nvGrpSpPr>
          <p:cNvPr id="8" name="Group 16"/>
          <p:cNvGrpSpPr/>
          <p:nvPr/>
        </p:nvGrpSpPr>
        <p:grpSpPr>
          <a:xfrm>
            <a:off x="1911629" y="4505703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Physical Volume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18207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lvremove   &lt;Physical volume&gt;</a:t>
              </a:r>
            </a:p>
          </p:txBody>
        </p:sp>
      </p:grpSp>
      <p:grpSp>
        <p:nvGrpSpPr>
          <p:cNvPr id="12" name="Group 16"/>
          <p:cNvGrpSpPr/>
          <p:nvPr/>
        </p:nvGrpSpPr>
        <p:grpSpPr>
          <a:xfrm>
            <a:off x="1870733" y="2870866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Volume Group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3219" y="2034207"/>
              <a:ext cx="818207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vgremove   &lt;volume group name&gt;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4881" y="127759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7" name="Rounded Rectangle 16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 Logical Volume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3219" y="2034207"/>
              <a:ext cx="818207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lvremove   &lt;logical volume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2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181686" y="1091821"/>
            <a:ext cx="9017391" cy="338328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44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>
              <a:defRPr/>
            </a:pPr>
            <a:r>
              <a:rPr lang="en-US" sz="44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Redundant Array of </a:t>
            </a:r>
          </a:p>
          <a:p>
            <a:pPr algn="ctr">
              <a:defRPr/>
            </a:pPr>
            <a:r>
              <a:rPr lang="en-US" sz="44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Independent Disks</a:t>
            </a:r>
          </a:p>
          <a:p>
            <a:pPr algn="ctr">
              <a:defRPr/>
            </a:pPr>
            <a:r>
              <a:rPr lang="en-US" sz="44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(RAID)</a:t>
            </a:r>
          </a:p>
        </p:txBody>
      </p:sp>
    </p:spTree>
    <p:extLst>
      <p:ext uri="{BB962C8B-B14F-4D97-AF65-F5344CB8AC3E}">
        <p14:creationId xmlns:p14="http://schemas.microsoft.com/office/powerpoint/2010/main" val="3566744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44430"/>
              </p:ext>
            </p:extLst>
          </p:nvPr>
        </p:nvGraphicFramePr>
        <p:xfrm>
          <a:off x="860743" y="1372797"/>
          <a:ext cx="8720920" cy="456707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60460">
                  <a:extLst>
                    <a:ext uri="{9D8B030D-6E8A-4147-A177-3AD203B41FA5}">
                      <a16:colId xmlns:a16="http://schemas.microsoft.com/office/drawing/2014/main" val="2257104661"/>
                    </a:ext>
                  </a:extLst>
                </a:gridCol>
                <a:gridCol w="4360460">
                  <a:extLst>
                    <a:ext uri="{9D8B030D-6E8A-4147-A177-3AD203B41FA5}">
                      <a16:colId xmlns:a16="http://schemas.microsoft.com/office/drawing/2014/main" val="700823856"/>
                    </a:ext>
                  </a:extLst>
                </a:gridCol>
              </a:tblGrid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55486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7129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896284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18615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MB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301939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10000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MB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574500"/>
                  </a:ext>
                </a:extLst>
              </a:tr>
              <a:tr h="652439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Twice the RAM size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16876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48202" y="374525"/>
            <a:ext cx="5368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Recommended Partition Size </a:t>
            </a:r>
            <a:endParaRPr lang="en-IN" sz="3200" b="1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7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486" y="337626"/>
            <a:ext cx="8859695" cy="61414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Redundant Array of Independent Disks (RAID)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486" y="2104318"/>
            <a:ext cx="1083003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is a technology that employs the simultaneous use of two or more partitions on the same or different hard disk drives to achieve greater levels of performance and reliability.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fault tolerance mechanism in which the data is not lost even if one of the disk fails.</a:t>
            </a:r>
          </a:p>
        </p:txBody>
      </p:sp>
    </p:spTree>
    <p:extLst>
      <p:ext uri="{BB962C8B-B14F-4D97-AF65-F5344CB8AC3E}">
        <p14:creationId xmlns:p14="http://schemas.microsoft.com/office/powerpoint/2010/main" val="42046094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562" y="173855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RAID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RAID</a:t>
            </a:r>
          </a:p>
        </p:txBody>
      </p:sp>
    </p:spTree>
    <p:extLst>
      <p:ext uri="{BB962C8B-B14F-4D97-AF65-F5344CB8AC3E}">
        <p14:creationId xmlns:p14="http://schemas.microsoft.com/office/powerpoint/2010/main" val="35899705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3260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0 (striping without parity)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1 (disk mirroring)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4 (parity)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RAID 5 (striping with parity)</a:t>
            </a:r>
          </a:p>
        </p:txBody>
      </p:sp>
    </p:spTree>
    <p:extLst>
      <p:ext uri="{BB962C8B-B14F-4D97-AF65-F5344CB8AC3E}">
        <p14:creationId xmlns:p14="http://schemas.microsoft.com/office/powerpoint/2010/main" val="3043886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232" y="1640084"/>
            <a:ext cx="107737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2 hard disks required.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support maximum 32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written simultaneously and evenly across the multiple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reading and writing speed is faster.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is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5464497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3"/>
          <p:cNvSpPr>
            <a:spLocks noChangeArrowheads="1"/>
          </p:cNvSpPr>
          <p:nvPr/>
        </p:nvSpPr>
        <p:spPr bwMode="auto">
          <a:xfrm rot="10800000" flipV="1">
            <a:off x="8285163" y="3129963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2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 flipV="1">
            <a:off x="8281988" y="2428288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1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10800000" flipV="1">
            <a:off x="8278813" y="2428288"/>
            <a:ext cx="1943100" cy="1804987"/>
          </a:xfrm>
          <a:prstGeom prst="can">
            <a:avLst>
              <a:gd name="adj" fmla="val 25625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Disk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RAID 0 Works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07135" y="1725563"/>
            <a:ext cx="3312478" cy="3262082"/>
            <a:chOff x="153988" y="2008187"/>
            <a:chExt cx="3524250" cy="3529013"/>
          </a:xfrm>
        </p:grpSpPr>
        <p:pic>
          <p:nvPicPr>
            <p:cNvPr id="5" name="Picture 2" descr="Computer_DesktopComputer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688" y="2008187"/>
              <a:ext cx="2876550" cy="334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68675" name="Object 3"/>
            <p:cNvGraphicFramePr>
              <a:graphicFrameLocks noChangeAspect="1"/>
            </p:cNvGraphicFramePr>
            <p:nvPr/>
          </p:nvGraphicFramePr>
          <p:xfrm>
            <a:off x="153988" y="3584575"/>
            <a:ext cx="1498600" cy="1952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r:id="rId4" imgW="700965" imgH="914400" progId="">
                    <p:embed/>
                  </p:oleObj>
                </mc:Choice>
                <mc:Fallback>
                  <p:oleObj r:id="rId4" imgW="700965" imgH="914400" progId="">
                    <p:embed/>
                    <p:pic>
                      <p:nvPicPr>
                        <p:cNvPr id="66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88" y="3584575"/>
                          <a:ext cx="1498600" cy="1952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19613" y="3273695"/>
            <a:ext cx="660998" cy="1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20038" y="2511589"/>
            <a:ext cx="1031051" cy="4308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123456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2906" y="285958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2906" y="266284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52906" y="3067402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5681" y="336387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55681" y="356060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681" y="3768427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36" name="Straight Arrow Connector 35"/>
          <p:cNvCxnSpPr>
            <a:endCxn id="9" idx="4"/>
          </p:cNvCxnSpPr>
          <p:nvPr/>
        </p:nvCxnSpPr>
        <p:spPr>
          <a:xfrm flipV="1">
            <a:off x="7713120" y="2958513"/>
            <a:ext cx="568869" cy="348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4"/>
          </p:cNvCxnSpPr>
          <p:nvPr/>
        </p:nvCxnSpPr>
        <p:spPr>
          <a:xfrm>
            <a:off x="7713119" y="3306960"/>
            <a:ext cx="572044" cy="3532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21862 -0.018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24883 -0.0314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7" grpId="1" animBg="1"/>
      <p:bldP spid="10" grpId="0"/>
      <p:bldP spid="10" grpId="1"/>
      <p:bldP spid="24" grpId="0"/>
      <p:bldP spid="25" grpId="0"/>
      <p:bldP spid="27" grpId="0"/>
      <p:bldP spid="30" grpId="0"/>
      <p:bldP spid="29" grpId="0"/>
      <p:bldP spid="3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43" y="454855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5124" y="1555678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with only 2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data is simultaneous written on both the disk.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reading speed is fast and the writing speed is slow.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is available.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is 50%</a:t>
            </a:r>
          </a:p>
        </p:txBody>
      </p:sp>
    </p:spTree>
    <p:extLst>
      <p:ext uri="{BB962C8B-B14F-4D97-AF65-F5344CB8AC3E}">
        <p14:creationId xmlns:p14="http://schemas.microsoft.com/office/powerpoint/2010/main" val="2852318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3"/>
          <p:cNvSpPr>
            <a:spLocks noChangeArrowheads="1"/>
          </p:cNvSpPr>
          <p:nvPr/>
        </p:nvSpPr>
        <p:spPr bwMode="auto">
          <a:xfrm rot="10800000" flipV="1">
            <a:off x="8285163" y="3129963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+mj-lt"/>
            </a:endParaRPr>
          </a:p>
          <a:p>
            <a:pPr algn="r"/>
            <a:r>
              <a:rPr lang="en-US" b="1" dirty="0">
                <a:latin typeface="+mj-lt"/>
              </a:rPr>
              <a:t>Disk 2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 flipV="1">
            <a:off x="8281988" y="2428288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/>
          </a:p>
          <a:p>
            <a:pPr algn="r"/>
            <a:r>
              <a:rPr lang="en-US" b="1" dirty="0">
                <a:latin typeface="+mj-lt"/>
              </a:rPr>
              <a:t>Disk 1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10800000" flipV="1">
            <a:off x="8285163" y="2404465"/>
            <a:ext cx="1943100" cy="1804987"/>
          </a:xfrm>
          <a:prstGeom prst="can">
            <a:avLst>
              <a:gd name="adj" fmla="val 25625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b="1" dirty="0">
                <a:latin typeface="+mj-lt"/>
              </a:rPr>
              <a:t>Meta Disk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RAID 1 Works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607135" y="1725564"/>
            <a:ext cx="3312478" cy="3262081"/>
            <a:chOff x="153988" y="2008188"/>
            <a:chExt cx="3524250" cy="3529012"/>
          </a:xfrm>
        </p:grpSpPr>
        <p:pic>
          <p:nvPicPr>
            <p:cNvPr id="5" name="Picture 2" descr="Computer_DesktopComputer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688" y="2008188"/>
              <a:ext cx="2876550" cy="334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68675" name="Object 3"/>
            <p:cNvGraphicFramePr>
              <a:graphicFrameLocks noChangeAspect="1"/>
            </p:cNvGraphicFramePr>
            <p:nvPr/>
          </p:nvGraphicFramePr>
          <p:xfrm>
            <a:off x="153988" y="3584575"/>
            <a:ext cx="1498600" cy="1952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r:id="rId4" imgW="700965" imgH="914400" progId="">
                    <p:embed/>
                  </p:oleObj>
                </mc:Choice>
                <mc:Fallback>
                  <p:oleObj r:id="rId4" imgW="700965" imgH="914400" progId="">
                    <p:embed/>
                    <p:pic>
                      <p:nvPicPr>
                        <p:cNvPr id="66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88" y="3584575"/>
                          <a:ext cx="1498600" cy="1952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19613" y="3273695"/>
            <a:ext cx="660998" cy="1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279350" y="2511589"/>
            <a:ext cx="679994" cy="4308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latin typeface="+mj-lt"/>
              </a:rPr>
              <a:t>123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2906" y="285958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2906" y="266284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52906" y="3067402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5681" y="336387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55681" y="356060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681" y="3768427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cxnSp>
        <p:nvCxnSpPr>
          <p:cNvPr id="36" name="Straight Arrow Connector 35"/>
          <p:cNvCxnSpPr>
            <a:endCxn id="9" idx="4"/>
          </p:cNvCxnSpPr>
          <p:nvPr/>
        </p:nvCxnSpPr>
        <p:spPr>
          <a:xfrm flipV="1">
            <a:off x="7713120" y="2958513"/>
            <a:ext cx="568869" cy="348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4"/>
          </p:cNvCxnSpPr>
          <p:nvPr/>
        </p:nvCxnSpPr>
        <p:spPr>
          <a:xfrm>
            <a:off x="7713119" y="3306960"/>
            <a:ext cx="572044" cy="3532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21979 0.008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0.23282 -0.00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7" grpId="1" animBg="1"/>
      <p:bldP spid="10" grpId="0"/>
      <p:bldP spid="10" grpId="1"/>
      <p:bldP spid="24" grpId="0"/>
      <p:bldP spid="25" grpId="0"/>
      <p:bldP spid="27" grpId="0"/>
      <p:bldP spid="30" grpId="0"/>
      <p:bldP spid="29" grpId="0"/>
      <p:bldP spid="3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876" y="482991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140" y="1423963"/>
            <a:ext cx="954987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3 hard disks required.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support maximum 32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disk is reserved for parity.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written simultaneously and evenly across the remaining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reading and writing speed is fast.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is available.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Overhead 1 hard disk</a:t>
            </a:r>
          </a:p>
        </p:txBody>
      </p:sp>
    </p:spTree>
    <p:extLst>
      <p:ext uri="{BB962C8B-B14F-4D97-AF65-F5344CB8AC3E}">
        <p14:creationId xmlns:p14="http://schemas.microsoft.com/office/powerpoint/2010/main" val="39644505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/>
          <p:cNvSpPr>
            <a:spLocks noChangeArrowheads="1"/>
          </p:cNvSpPr>
          <p:nvPr/>
        </p:nvSpPr>
        <p:spPr bwMode="auto">
          <a:xfrm rot="10800000" flipV="1">
            <a:off x="8273787" y="3828283"/>
            <a:ext cx="1957485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3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 rot="10800000" flipV="1">
            <a:off x="8285163" y="3129963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2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 flipV="1">
            <a:off x="8281988" y="2428288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1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10800000" flipV="1">
            <a:off x="8267700" y="2428288"/>
            <a:ext cx="1943100" cy="2506381"/>
          </a:xfrm>
          <a:prstGeom prst="can">
            <a:avLst>
              <a:gd name="adj" fmla="val 25625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Disk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RAID 4 Works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607135" y="1725564"/>
            <a:ext cx="3312478" cy="3262081"/>
            <a:chOff x="153988" y="2008188"/>
            <a:chExt cx="3524250" cy="3529012"/>
          </a:xfrm>
        </p:grpSpPr>
        <p:pic>
          <p:nvPicPr>
            <p:cNvPr id="5" name="Picture 2" descr="Computer_DesktopComputer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688" y="2008188"/>
              <a:ext cx="2876550" cy="334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68675" name="Object 3"/>
            <p:cNvGraphicFramePr>
              <a:graphicFrameLocks noChangeAspect="1"/>
            </p:cNvGraphicFramePr>
            <p:nvPr/>
          </p:nvGraphicFramePr>
          <p:xfrm>
            <a:off x="153988" y="3584575"/>
            <a:ext cx="1498600" cy="1952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r:id="rId4" imgW="700965" imgH="914400" progId="">
                    <p:embed/>
                  </p:oleObj>
                </mc:Choice>
                <mc:Fallback>
                  <p:oleObj r:id="rId4" imgW="700965" imgH="914400" progId="">
                    <p:embed/>
                    <p:pic>
                      <p:nvPicPr>
                        <p:cNvPr id="66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88" y="3584575"/>
                          <a:ext cx="1498600" cy="1952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19613" y="3273695"/>
            <a:ext cx="660998" cy="1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20038" y="2511589"/>
            <a:ext cx="1031051" cy="4308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123456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2906" y="285958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2906" y="266284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52906" y="3067402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5681" y="336387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55681" y="356060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681" y="3768427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36" name="Straight Arrow Connector 35"/>
          <p:cNvCxnSpPr>
            <a:endCxn id="9" idx="4"/>
          </p:cNvCxnSpPr>
          <p:nvPr/>
        </p:nvCxnSpPr>
        <p:spPr>
          <a:xfrm flipV="1">
            <a:off x="7713120" y="2958513"/>
            <a:ext cx="568869" cy="348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4"/>
          </p:cNvCxnSpPr>
          <p:nvPr/>
        </p:nvCxnSpPr>
        <p:spPr>
          <a:xfrm>
            <a:off x="7713119" y="3306960"/>
            <a:ext cx="572044" cy="3532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50558" y="4306235"/>
            <a:ext cx="88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P=3&amp;4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0558" y="4109500"/>
            <a:ext cx="96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P=1&amp;2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0558" y="4514057"/>
            <a:ext cx="9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P=5&amp;6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7428186" y="3553713"/>
            <a:ext cx="1102411" cy="6005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0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21549 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23386 -0.00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9" grpId="0" animBg="1"/>
      <p:bldP spid="7" grpId="0" animBg="1"/>
      <p:bldP spid="7" grpId="1" animBg="1"/>
      <p:bldP spid="10" grpId="0"/>
      <p:bldP spid="10" grpId="1"/>
      <p:bldP spid="24" grpId="0"/>
      <p:bldP spid="25" grpId="0"/>
      <p:bldP spid="27" grpId="0"/>
      <p:bldP spid="30" grpId="0"/>
      <p:bldP spid="29" grpId="0"/>
      <p:bldP spid="31" grpId="0"/>
      <p:bldP spid="20" grpId="0"/>
      <p:bldP spid="21" grpId="0"/>
      <p:bldP spid="2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2672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1734" y="1583814"/>
            <a:ext cx="912784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3 hard disks required.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support maximum 32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written simultaneously and evenly across multiple hard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parity is written equally on all disks.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reading and writing speed is fast.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tolerance is available.</a:t>
            </a:r>
          </a:p>
        </p:txBody>
      </p:sp>
    </p:spTree>
    <p:extLst>
      <p:ext uri="{BB962C8B-B14F-4D97-AF65-F5344CB8AC3E}">
        <p14:creationId xmlns:p14="http://schemas.microsoft.com/office/powerpoint/2010/main" val="155808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156" y="1178327"/>
            <a:ext cx="9689123" cy="521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52156" y="472999"/>
            <a:ext cx="31598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steps</a:t>
            </a:r>
            <a:endParaRPr lang="en-IN" sz="3200" b="1" u="sng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2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/>
          <p:cNvSpPr>
            <a:spLocks noChangeArrowheads="1"/>
          </p:cNvSpPr>
          <p:nvPr/>
        </p:nvSpPr>
        <p:spPr bwMode="auto">
          <a:xfrm rot="10800000" flipV="1">
            <a:off x="8273787" y="3828283"/>
            <a:ext cx="1957485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3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 rot="10800000" flipV="1">
            <a:off x="8285163" y="3129963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2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 flipV="1">
            <a:off x="8281988" y="2428288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1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10800000" flipV="1">
            <a:off x="8291357" y="2406997"/>
            <a:ext cx="1943100" cy="2506381"/>
          </a:xfrm>
          <a:prstGeom prst="can">
            <a:avLst>
              <a:gd name="adj" fmla="val 25625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 Disk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RAID 5 Works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607135" y="1725564"/>
            <a:ext cx="3312478" cy="3262081"/>
            <a:chOff x="153988" y="2008188"/>
            <a:chExt cx="3524250" cy="3529012"/>
          </a:xfrm>
        </p:grpSpPr>
        <p:pic>
          <p:nvPicPr>
            <p:cNvPr id="5" name="Picture 2" descr="Computer_DesktopComputer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688" y="2008188"/>
              <a:ext cx="2876550" cy="334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68675" name="Object 3"/>
            <p:cNvGraphicFramePr>
              <a:graphicFrameLocks noChangeAspect="1"/>
            </p:cNvGraphicFramePr>
            <p:nvPr/>
          </p:nvGraphicFramePr>
          <p:xfrm>
            <a:off x="153988" y="3584575"/>
            <a:ext cx="1498600" cy="1952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" r:id="rId4" imgW="700965" imgH="914400" progId="">
                    <p:embed/>
                  </p:oleObj>
                </mc:Choice>
                <mc:Fallback>
                  <p:oleObj r:id="rId4" imgW="700965" imgH="914400" progId="">
                    <p:embed/>
                    <p:pic>
                      <p:nvPicPr>
                        <p:cNvPr id="66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88" y="3584575"/>
                          <a:ext cx="1498600" cy="1952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19613" y="3273695"/>
            <a:ext cx="660998" cy="1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20038" y="2511589"/>
            <a:ext cx="1031051" cy="4308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123456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2906" y="285958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2906" y="266284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52906" y="3067401"/>
            <a:ext cx="96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P=5&amp;6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5681" y="336387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55680" y="3560605"/>
            <a:ext cx="102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P=3&amp;4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681" y="3768427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36" name="Straight Arrow Connector 35"/>
          <p:cNvCxnSpPr>
            <a:endCxn id="9" idx="4"/>
          </p:cNvCxnSpPr>
          <p:nvPr/>
        </p:nvCxnSpPr>
        <p:spPr>
          <a:xfrm flipV="1">
            <a:off x="7713120" y="2958513"/>
            <a:ext cx="568869" cy="348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4"/>
          </p:cNvCxnSpPr>
          <p:nvPr/>
        </p:nvCxnSpPr>
        <p:spPr>
          <a:xfrm>
            <a:off x="7713119" y="3306960"/>
            <a:ext cx="572044" cy="3532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50558" y="4306235"/>
            <a:ext cx="88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0558" y="4109500"/>
            <a:ext cx="96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P=1&amp;2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0558" y="4514057"/>
            <a:ext cx="9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7428186" y="3553713"/>
            <a:ext cx="1102411" cy="6005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0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21745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23386 -0.00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9" grpId="0" animBg="1"/>
      <p:bldP spid="7" grpId="0" animBg="1"/>
      <p:bldP spid="7" grpId="1" animBg="1"/>
      <p:bldP spid="10" grpId="0"/>
      <p:bldP spid="10" grpId="1"/>
      <p:bldP spid="24" grpId="0"/>
      <p:bldP spid="25" grpId="0"/>
      <p:bldP spid="27" grpId="0"/>
      <p:bldP spid="30" grpId="0"/>
      <p:bldP spid="29" grpId="0"/>
      <p:bldP spid="31" grpId="0"/>
      <p:bldP spid="20" grpId="0"/>
      <p:bldP spid="21" grpId="0"/>
      <p:bldP spid="2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/>
          <p:cNvSpPr>
            <a:spLocks noChangeArrowheads="1"/>
          </p:cNvSpPr>
          <p:nvPr/>
        </p:nvSpPr>
        <p:spPr bwMode="auto">
          <a:xfrm rot="10800000" flipV="1">
            <a:off x="8273787" y="3828283"/>
            <a:ext cx="1957485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+mj-lt"/>
            </a:endParaRPr>
          </a:p>
          <a:p>
            <a:pPr algn="r"/>
            <a:r>
              <a:rPr lang="en-US" b="1" dirty="0">
                <a:latin typeface="+mj-lt"/>
              </a:rPr>
              <a:t>Disk 3</a:t>
            </a:r>
          </a:p>
        </p:txBody>
      </p:sp>
      <p:sp>
        <p:nvSpPr>
          <p:cNvPr id="26" name="AutoShape 14"/>
          <p:cNvSpPr>
            <a:spLocks noChangeArrowheads="1"/>
          </p:cNvSpPr>
          <p:nvPr/>
        </p:nvSpPr>
        <p:spPr bwMode="auto">
          <a:xfrm rot="10800000" flipV="1">
            <a:off x="5705255" y="1047310"/>
            <a:ext cx="1943100" cy="1060450"/>
          </a:xfrm>
          <a:prstGeom prst="can">
            <a:avLst>
              <a:gd name="adj" fmla="val 33944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/>
          </a:p>
          <a:p>
            <a:pPr algn="r"/>
            <a:r>
              <a:rPr lang="en-US" b="1" dirty="0">
                <a:latin typeface="+mj-lt"/>
              </a:rPr>
              <a:t>New Disk</a:t>
            </a:r>
          </a:p>
        </p:txBody>
      </p:sp>
      <p:sp>
        <p:nvSpPr>
          <p:cNvPr id="7" name="AutoShape 15"/>
          <p:cNvSpPr>
            <a:spLocks noChangeArrowheads="1"/>
          </p:cNvSpPr>
          <p:nvPr/>
        </p:nvSpPr>
        <p:spPr bwMode="auto">
          <a:xfrm rot="10800000" flipV="1">
            <a:off x="5631687" y="2406814"/>
            <a:ext cx="1943100" cy="2506381"/>
          </a:xfrm>
          <a:prstGeom prst="can">
            <a:avLst>
              <a:gd name="adj" fmla="val 25625"/>
            </a:avLst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b"/>
          <a:lstStyle/>
          <a:p>
            <a:pPr algn="ctr"/>
            <a:r>
              <a:rPr lang="en-US" b="1" dirty="0">
                <a:latin typeface="+mj-lt"/>
              </a:rPr>
              <a:t>Meta Disk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Recovery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607135" y="1725564"/>
            <a:ext cx="3312478" cy="3262081"/>
            <a:chOff x="153988" y="2008188"/>
            <a:chExt cx="3524250" cy="3529012"/>
          </a:xfrm>
        </p:grpSpPr>
        <p:pic>
          <p:nvPicPr>
            <p:cNvPr id="5" name="Picture 2" descr="Computer_DesktopComputer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688" y="2008188"/>
              <a:ext cx="2876550" cy="334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68675" name="Object 3"/>
            <p:cNvGraphicFramePr>
              <a:graphicFrameLocks noChangeAspect="1"/>
            </p:cNvGraphicFramePr>
            <p:nvPr/>
          </p:nvGraphicFramePr>
          <p:xfrm>
            <a:off x="153988" y="3584575"/>
            <a:ext cx="1498600" cy="1952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" r:id="rId4" imgW="700965" imgH="914400" progId="">
                    <p:embed/>
                  </p:oleObj>
                </mc:Choice>
                <mc:Fallback>
                  <p:oleObj r:id="rId4" imgW="700965" imgH="914400" progId="">
                    <p:embed/>
                    <p:pic>
                      <p:nvPicPr>
                        <p:cNvPr id="668675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88" y="3584575"/>
                          <a:ext cx="1498600" cy="1952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2" name="Straight Arrow Connector 11"/>
          <p:cNvCxnSpPr>
            <a:stCxn id="5" idx="3"/>
          </p:cNvCxnSpPr>
          <p:nvPr/>
        </p:nvCxnSpPr>
        <p:spPr>
          <a:xfrm>
            <a:off x="4919613" y="3273695"/>
            <a:ext cx="660998" cy="1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3020038" y="2511589"/>
            <a:ext cx="1175322" cy="43088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latin typeface="+mj-lt"/>
              </a:rPr>
              <a:t>123456</a:t>
            </a:r>
          </a:p>
        </p:txBody>
      </p:sp>
      <p:cxnSp>
        <p:nvCxnSpPr>
          <p:cNvPr id="36" name="Straight Arrow Connector 35"/>
          <p:cNvCxnSpPr>
            <a:endCxn id="9" idx="4"/>
          </p:cNvCxnSpPr>
          <p:nvPr/>
        </p:nvCxnSpPr>
        <p:spPr>
          <a:xfrm flipV="1">
            <a:off x="7713120" y="2958513"/>
            <a:ext cx="568869" cy="34844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" idx="4"/>
          </p:cNvCxnSpPr>
          <p:nvPr/>
        </p:nvCxnSpPr>
        <p:spPr>
          <a:xfrm>
            <a:off x="7713119" y="3306960"/>
            <a:ext cx="572044" cy="3532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7428186" y="3553713"/>
            <a:ext cx="1102411" cy="6005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13"/>
          <p:cNvSpPr>
            <a:spLocks noChangeArrowheads="1"/>
          </p:cNvSpPr>
          <p:nvPr/>
        </p:nvSpPr>
        <p:spPr bwMode="auto">
          <a:xfrm rot="10800000" flipV="1">
            <a:off x="8285163" y="3129963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+mj-lt"/>
            </a:endParaRPr>
          </a:p>
          <a:p>
            <a:pPr algn="r"/>
            <a:r>
              <a:rPr lang="en-US" b="1" dirty="0">
                <a:latin typeface="+mj-lt"/>
              </a:rPr>
              <a:t>Disk 2</a:t>
            </a:r>
          </a:p>
        </p:txBody>
      </p:sp>
      <p:sp>
        <p:nvSpPr>
          <p:cNvPr id="9" name="AutoShape 14"/>
          <p:cNvSpPr>
            <a:spLocks noChangeArrowheads="1"/>
          </p:cNvSpPr>
          <p:nvPr/>
        </p:nvSpPr>
        <p:spPr bwMode="auto">
          <a:xfrm rot="10800000" flipV="1">
            <a:off x="8281988" y="2428288"/>
            <a:ext cx="1943100" cy="1060450"/>
          </a:xfrm>
          <a:prstGeom prst="can">
            <a:avLst>
              <a:gd name="adj" fmla="val 33944"/>
            </a:avLst>
          </a:prstGeom>
          <a:solidFill>
            <a:srgbClr val="92D05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800" dirty="0"/>
          </a:p>
          <a:p>
            <a:pPr algn="r"/>
            <a:r>
              <a:rPr lang="en-US" b="1" dirty="0">
                <a:latin typeface="+mj-lt"/>
              </a:rPr>
              <a:t>Disk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52906" y="285958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52906" y="2662845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52906" y="3067401"/>
            <a:ext cx="96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P=5&amp;6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5681" y="3363870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55681" y="3560605"/>
            <a:ext cx="869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P=3&amp;4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5681" y="3768427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50558" y="4306235"/>
            <a:ext cx="88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50558" y="4109500"/>
            <a:ext cx="96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P=1&amp;2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0558" y="4514057"/>
            <a:ext cx="96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6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529711" y="3557955"/>
            <a:ext cx="1599028" cy="604911"/>
            <a:chOff x="3334043" y="5133536"/>
            <a:chExt cx="1599028" cy="604911"/>
          </a:xfrm>
        </p:grpSpPr>
        <p:sp>
          <p:nvSpPr>
            <p:cNvPr id="32" name="Multiply 31"/>
            <p:cNvSpPr/>
            <p:nvPr/>
          </p:nvSpPr>
          <p:spPr bwMode="auto">
            <a:xfrm>
              <a:off x="3334043" y="5133536"/>
              <a:ext cx="590843" cy="604911"/>
            </a:xfrm>
            <a:prstGeom prst="mathMultiply">
              <a:avLst/>
            </a:prstGeom>
            <a:solidFill>
              <a:schemeClr val="tx1"/>
            </a:solidFill>
            <a:ln w="38100">
              <a:noFill/>
              <a:prstDash val="dash"/>
              <a:round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Multiply 32"/>
            <p:cNvSpPr/>
            <p:nvPr/>
          </p:nvSpPr>
          <p:spPr bwMode="auto">
            <a:xfrm>
              <a:off x="3838136" y="5133536"/>
              <a:ext cx="590843" cy="604911"/>
            </a:xfrm>
            <a:prstGeom prst="mathMultiply">
              <a:avLst/>
            </a:prstGeom>
            <a:solidFill>
              <a:schemeClr val="tx1"/>
            </a:solidFill>
            <a:ln w="38100">
              <a:noFill/>
              <a:prstDash val="dash"/>
              <a:round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Multiply 33"/>
            <p:cNvSpPr/>
            <p:nvPr/>
          </p:nvSpPr>
          <p:spPr bwMode="auto">
            <a:xfrm>
              <a:off x="4342228" y="5133536"/>
              <a:ext cx="590843" cy="604911"/>
            </a:xfrm>
            <a:prstGeom prst="mathMultiply">
              <a:avLst/>
            </a:prstGeom>
            <a:solidFill>
              <a:schemeClr val="tx1"/>
            </a:solidFill>
            <a:ln w="38100">
              <a:noFill/>
              <a:prstDash val="dash"/>
              <a:round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7"/>
          <p:cNvGrpSpPr/>
          <p:nvPr/>
        </p:nvGrpSpPr>
        <p:grpSpPr>
          <a:xfrm rot="5400000">
            <a:off x="8728167" y="747119"/>
            <a:ext cx="1000131" cy="2232395"/>
            <a:chOff x="453164" y="-271670"/>
            <a:chExt cx="1328737" cy="1285495"/>
          </a:xfrm>
        </p:grpSpPr>
        <p:sp>
          <p:nvSpPr>
            <p:cNvPr id="39" name="Rounded Rectangle 38"/>
            <p:cNvSpPr/>
            <p:nvPr/>
          </p:nvSpPr>
          <p:spPr>
            <a:xfrm>
              <a:off x="453164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Disk 2 Fails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Data is lost</a:t>
              </a:r>
            </a:p>
          </p:txBody>
        </p:sp>
      </p:grpSp>
      <p:grpSp>
        <p:nvGrpSpPr>
          <p:cNvPr id="41" name="Group 7"/>
          <p:cNvGrpSpPr/>
          <p:nvPr/>
        </p:nvGrpSpPr>
        <p:grpSpPr>
          <a:xfrm rot="5400000">
            <a:off x="8732962" y="757581"/>
            <a:ext cx="1000131" cy="2232395"/>
            <a:chOff x="453163" y="-271670"/>
            <a:chExt cx="1328737" cy="1285495"/>
          </a:xfrm>
        </p:grpSpPr>
        <p:sp>
          <p:nvSpPr>
            <p:cNvPr id="42" name="Rounded Rectangle 41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New disk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added</a:t>
              </a:r>
            </a:p>
          </p:txBody>
        </p:sp>
      </p:grpSp>
      <p:grpSp>
        <p:nvGrpSpPr>
          <p:cNvPr id="44" name="Group 7"/>
          <p:cNvGrpSpPr/>
          <p:nvPr/>
        </p:nvGrpSpPr>
        <p:grpSpPr>
          <a:xfrm rot="5400000">
            <a:off x="8735229" y="773512"/>
            <a:ext cx="1000131" cy="2232395"/>
            <a:chOff x="453163" y="-271670"/>
            <a:chExt cx="1328737" cy="1285495"/>
          </a:xfrm>
        </p:grpSpPr>
        <p:sp>
          <p:nvSpPr>
            <p:cNvPr id="45" name="Rounded Rectangle 44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Data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regenerated</a:t>
              </a:r>
            </a:p>
          </p:txBody>
        </p:sp>
      </p:grpSp>
      <p:grpSp>
        <p:nvGrpSpPr>
          <p:cNvPr id="47" name="Group 7"/>
          <p:cNvGrpSpPr/>
          <p:nvPr/>
        </p:nvGrpSpPr>
        <p:grpSpPr>
          <a:xfrm rot="5400000">
            <a:off x="8721589" y="787151"/>
            <a:ext cx="1000131" cy="2232395"/>
            <a:chOff x="453163" y="-271670"/>
            <a:chExt cx="1328737" cy="1285495"/>
          </a:xfrm>
        </p:grpSpPr>
        <p:sp>
          <p:nvSpPr>
            <p:cNvPr id="48" name="Rounded Rectangle 47"/>
            <p:cNvSpPr/>
            <p:nvPr/>
          </p:nvSpPr>
          <p:spPr>
            <a:xfrm>
              <a:off x="453163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</a:rPr>
                <a:t>Data </a:t>
              </a:r>
            </a:p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chemeClr val="tx1"/>
                  </a:solidFill>
                </a:rPr>
                <a:t>recovered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355689" y="3362476"/>
            <a:ext cx="31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5710" y="3560741"/>
            <a:ext cx="96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P=3&amp;4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55665" y="3768411"/>
            <a:ext cx="315882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750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586 0.362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0" y="1812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5079 0.3932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1965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14609 0.3780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18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0711 0.3548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177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5442 0.3354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1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8 -0.01041 L 0.21745 0.3326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11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6" grpId="1" animBg="1"/>
      <p:bldP spid="7" grpId="0" animBg="1"/>
      <p:bldP spid="10" grpId="0"/>
      <p:bldP spid="8" grpId="0" animBg="1"/>
      <p:bldP spid="8" grpId="1" animBg="1"/>
      <p:bldP spid="9" grpId="0" animBg="1"/>
      <p:bldP spid="24" grpId="0"/>
      <p:bldP spid="25" grpId="0"/>
      <p:bldP spid="27" grpId="0"/>
      <p:bldP spid="30" grpId="0"/>
      <p:bldP spid="30" grpId="1"/>
      <p:bldP spid="29" grpId="0"/>
      <p:bldP spid="29" grpId="1"/>
      <p:bldP spid="31" grpId="0"/>
      <p:bldP spid="31" grpId="1"/>
      <p:bldP spid="20" grpId="0"/>
      <p:bldP spid="21" grpId="0"/>
      <p:bldP spid="22" grpId="0"/>
      <p:bldP spid="53" grpId="0"/>
      <p:bldP spid="54" grpId="0"/>
      <p:bldP spid="5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Partitions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Make multiple partitions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fdisk  &lt;device&gt;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the partition table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partx  -a  &lt;device&gt;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5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19537" y="251789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093648"/>
            <a:ext cx="8428382" cy="2132069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758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club all partitions into a RAID array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8" y="1810746"/>
              <a:ext cx="7954613" cy="8201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-C   /dev/md0  -n&lt;No. of partitions&gt; 	&lt;partition 1&gt; &lt;partition 2&gt; &lt;partition 3&gt;  -l&lt;level&gt;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895984" y="3444402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Formatting the RAID device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mkfs.ext4  /dev/md0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911629" y="4941802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Making a mount 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&lt;directory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05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Mounting the RAID partition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mount  /dev/md0  &lt;directory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make a partition faulty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-f  /dev/md0  &lt;faulty partition&gt;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911629" y="4505703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remove a partition from the RAID array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-r  /dev/md0   &lt;partition&gt;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9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 a new partition to the RAID array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-a   /dev/md0  &lt;new partition 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display the RAID device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-D  /dev/md0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911629" y="4505703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stop the RAID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-S  /dev/md0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14759" y="5496892"/>
            <a:ext cx="8083826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22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First it has to be unmounted before it can be stopped.</a:t>
            </a:r>
          </a:p>
        </p:txBody>
      </p:sp>
    </p:spTree>
    <p:extLst>
      <p:ext uri="{BB962C8B-B14F-4D97-AF65-F5344CB8AC3E}">
        <p14:creationId xmlns:p14="http://schemas.microsoft.com/office/powerpoint/2010/main" val="245957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RAID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794071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3339" y="1524045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assemble a RAID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3339" y="188365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pt-B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mdadm  -A   /dev/md0  &lt;partition1&gt; 			     &lt;partition2&gt; &lt;partition3&gt; 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4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896488" y="1201596"/>
            <a:ext cx="883604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40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anose="04020705040A02060702" pitchFamily="82" charset="0"/>
            </a:endParaRPr>
          </a:p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BACKUP &amp; RESTORE</a:t>
            </a:r>
          </a:p>
        </p:txBody>
      </p:sp>
    </p:spTree>
    <p:extLst>
      <p:ext uri="{BB962C8B-B14F-4D97-AF65-F5344CB8AC3E}">
        <p14:creationId xmlns:p14="http://schemas.microsoft.com/office/powerpoint/2010/main" val="3243240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007" y="138892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is the process of copying the data to another location.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prevent the loss of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take a backup only of their own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complete backup can only be taken by root.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209800" y="3969762"/>
            <a:ext cx="7772400" cy="1583530"/>
            <a:chOff x="457200" y="3969761"/>
            <a:chExt cx="7772400" cy="1583530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" y="3971349"/>
              <a:ext cx="2187575" cy="1581150"/>
              <a:chOff x="457200" y="3982594"/>
              <a:chExt cx="2187575" cy="1581150"/>
            </a:xfrm>
          </p:grpSpPr>
          <p:grpSp>
            <p:nvGrpSpPr>
              <p:cNvPr id="4" name="Group 99"/>
              <p:cNvGrpSpPr>
                <a:grpSpLocks/>
              </p:cNvGrpSpPr>
              <p:nvPr/>
            </p:nvGrpSpPr>
            <p:grpSpPr bwMode="auto">
              <a:xfrm>
                <a:off x="457200" y="3982594"/>
                <a:ext cx="2187575" cy="1581150"/>
                <a:chOff x="288" y="2268"/>
                <a:chExt cx="1378" cy="996"/>
              </a:xfrm>
            </p:grpSpPr>
            <p:sp>
              <p:nvSpPr>
                <p:cNvPr id="5" name="AutoShape 71"/>
                <p:cNvSpPr>
                  <a:spLocks noChangeArrowheads="1"/>
                </p:cNvSpPr>
                <p:nvPr/>
              </p:nvSpPr>
              <p:spPr bwMode="auto">
                <a:xfrm>
                  <a:off x="288" y="2399"/>
                  <a:ext cx="1378" cy="865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BCDE3"/>
                </a:solidFill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anchor="ctr"/>
                <a:lstStyle/>
                <a:p>
                  <a:pPr marL="177800" indent="-177800">
                    <a:buSzPct val="85000"/>
                    <a:defRPr/>
                  </a:pP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AutoShape 72"/>
                <p:cNvSpPr>
                  <a:spLocks noChangeArrowheads="1"/>
                </p:cNvSpPr>
                <p:nvPr/>
              </p:nvSpPr>
              <p:spPr bwMode="auto">
                <a:xfrm>
                  <a:off x="533" y="2268"/>
                  <a:ext cx="940" cy="23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/>
                </a:solidFill>
                <a:ln w="9525">
                  <a:solidFill>
                    <a:srgbClr val="4D4D4D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Back Up Data</a:t>
                  </a:r>
                </a:p>
              </p:txBody>
            </p:sp>
            <p:pic>
              <p:nvPicPr>
                <p:cNvPr id="7" name="Picture 74" descr="Server0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347" y="2567"/>
                  <a:ext cx="492" cy="5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75" descr="Folder_Closed0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49" y="2815"/>
                  <a:ext cx="366" cy="39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76" descr="Floppydrive0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011" y="2659"/>
                  <a:ext cx="604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0" name="Freeform 77"/>
              <p:cNvSpPr>
                <a:spLocks/>
              </p:cNvSpPr>
              <p:nvPr/>
            </p:nvSpPr>
            <p:spPr bwMode="auto">
              <a:xfrm rot="18708827" flipV="1">
                <a:off x="1353345" y="4937475"/>
                <a:ext cx="563562" cy="422275"/>
              </a:xfrm>
              <a:custGeom>
                <a:avLst/>
                <a:gdLst>
                  <a:gd name="T0" fmla="*/ 323185842 w 532"/>
                  <a:gd name="T1" fmla="*/ 185546793 h 397"/>
                  <a:gd name="T2" fmla="*/ 316452762 w 532"/>
                  <a:gd name="T3" fmla="*/ 229670795 h 397"/>
                  <a:gd name="T4" fmla="*/ 316452762 w 532"/>
                  <a:gd name="T5" fmla="*/ 0 h 397"/>
                  <a:gd name="T6" fmla="*/ 323185842 w 532"/>
                  <a:gd name="T7" fmla="*/ 41861603 h 397"/>
                  <a:gd name="T8" fmla="*/ 310842569 w 532"/>
                  <a:gd name="T9" fmla="*/ 62226527 h 397"/>
                  <a:gd name="T10" fmla="*/ 281665537 w 532"/>
                  <a:gd name="T11" fmla="*/ 69014834 h 397"/>
                  <a:gd name="T12" fmla="*/ 240145165 w 532"/>
                  <a:gd name="T13" fmla="*/ 82591467 h 397"/>
                  <a:gd name="T14" fmla="*/ 193013607 w 532"/>
                  <a:gd name="T15" fmla="*/ 101824651 h 397"/>
                  <a:gd name="T16" fmla="*/ 160471094 w 532"/>
                  <a:gd name="T17" fmla="*/ 118795421 h 397"/>
                  <a:gd name="T18" fmla="*/ 127927489 w 532"/>
                  <a:gd name="T19" fmla="*/ 139160344 h 397"/>
                  <a:gd name="T20" fmla="*/ 95384976 w 532"/>
                  <a:gd name="T21" fmla="*/ 164050131 h 397"/>
                  <a:gd name="T22" fmla="*/ 68452641 w 532"/>
                  <a:gd name="T23" fmla="*/ 193466841 h 397"/>
                  <a:gd name="T24" fmla="*/ 41520322 w 532"/>
                  <a:gd name="T25" fmla="*/ 226276641 h 397"/>
                  <a:gd name="T26" fmla="*/ 22443961 w 532"/>
                  <a:gd name="T27" fmla="*/ 265874749 h 397"/>
                  <a:gd name="T28" fmla="*/ 11221451 w 532"/>
                  <a:gd name="T29" fmla="*/ 300948094 h 397"/>
                  <a:gd name="T30" fmla="*/ 3366541 w 532"/>
                  <a:gd name="T31" fmla="*/ 336021372 h 397"/>
                  <a:gd name="T32" fmla="*/ 0 w 532"/>
                  <a:gd name="T33" fmla="*/ 389196096 h 397"/>
                  <a:gd name="T34" fmla="*/ 3366541 w 532"/>
                  <a:gd name="T35" fmla="*/ 418611742 h 397"/>
                  <a:gd name="T36" fmla="*/ 6733082 w 532"/>
                  <a:gd name="T37" fmla="*/ 449159127 h 397"/>
                  <a:gd name="T38" fmla="*/ 8977797 w 532"/>
                  <a:gd name="T39" fmla="*/ 425400050 h 397"/>
                  <a:gd name="T40" fmla="*/ 15710877 w 532"/>
                  <a:gd name="T41" fmla="*/ 390326771 h 397"/>
                  <a:gd name="T42" fmla="*/ 25810500 w 532"/>
                  <a:gd name="T43" fmla="*/ 359779386 h 397"/>
                  <a:gd name="T44" fmla="*/ 43765035 w 532"/>
                  <a:gd name="T45" fmla="*/ 321313017 h 397"/>
                  <a:gd name="T46" fmla="*/ 65086101 w 532"/>
                  <a:gd name="T47" fmla="*/ 290765632 h 397"/>
                  <a:gd name="T48" fmla="*/ 88651897 w 532"/>
                  <a:gd name="T49" fmla="*/ 264744073 h 397"/>
                  <a:gd name="T50" fmla="*/ 115584216 w 532"/>
                  <a:gd name="T51" fmla="*/ 240984996 h 397"/>
                  <a:gd name="T52" fmla="*/ 144760222 w 532"/>
                  <a:gd name="T53" fmla="*/ 221750748 h 397"/>
                  <a:gd name="T54" fmla="*/ 173937254 w 532"/>
                  <a:gd name="T55" fmla="*/ 207043456 h 397"/>
                  <a:gd name="T56" fmla="*/ 201991399 w 532"/>
                  <a:gd name="T57" fmla="*/ 195729255 h 397"/>
                  <a:gd name="T58" fmla="*/ 228923718 w 532"/>
                  <a:gd name="T59" fmla="*/ 185546793 h 397"/>
                  <a:gd name="T60" fmla="*/ 254733151 w 532"/>
                  <a:gd name="T61" fmla="*/ 178758486 h 397"/>
                  <a:gd name="T62" fmla="*/ 279420823 w 532"/>
                  <a:gd name="T63" fmla="*/ 174232593 h 397"/>
                  <a:gd name="T64" fmla="*/ 314209108 w 532"/>
                  <a:gd name="T65" fmla="*/ 169707763 h 39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32"/>
                  <a:gd name="T100" fmla="*/ 0 h 397"/>
                  <a:gd name="T101" fmla="*/ 532 w 532"/>
                  <a:gd name="T102" fmla="*/ 397 h 39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32" h="397">
                    <a:moveTo>
                      <a:pt x="291" y="150"/>
                    </a:moveTo>
                    <a:lnTo>
                      <a:pt x="288" y="164"/>
                    </a:lnTo>
                    <a:lnTo>
                      <a:pt x="285" y="183"/>
                    </a:lnTo>
                    <a:lnTo>
                      <a:pt x="282" y="203"/>
                    </a:lnTo>
                    <a:lnTo>
                      <a:pt x="532" y="97"/>
                    </a:lnTo>
                    <a:lnTo>
                      <a:pt x="282" y="0"/>
                    </a:lnTo>
                    <a:lnTo>
                      <a:pt x="285" y="19"/>
                    </a:lnTo>
                    <a:lnTo>
                      <a:pt x="288" y="37"/>
                    </a:lnTo>
                    <a:lnTo>
                      <a:pt x="291" y="52"/>
                    </a:lnTo>
                    <a:lnTo>
                      <a:pt x="277" y="55"/>
                    </a:lnTo>
                    <a:lnTo>
                      <a:pt x="261" y="60"/>
                    </a:lnTo>
                    <a:lnTo>
                      <a:pt x="251" y="61"/>
                    </a:lnTo>
                    <a:lnTo>
                      <a:pt x="239" y="65"/>
                    </a:lnTo>
                    <a:lnTo>
                      <a:pt x="214" y="73"/>
                    </a:lnTo>
                    <a:lnTo>
                      <a:pt x="187" y="83"/>
                    </a:lnTo>
                    <a:lnTo>
                      <a:pt x="172" y="90"/>
                    </a:lnTo>
                    <a:lnTo>
                      <a:pt x="158" y="97"/>
                    </a:lnTo>
                    <a:lnTo>
                      <a:pt x="143" y="105"/>
                    </a:lnTo>
                    <a:lnTo>
                      <a:pt x="129" y="113"/>
                    </a:lnTo>
                    <a:lnTo>
                      <a:pt x="114" y="123"/>
                    </a:lnTo>
                    <a:lnTo>
                      <a:pt x="100" y="134"/>
                    </a:lnTo>
                    <a:lnTo>
                      <a:pt x="85" y="145"/>
                    </a:lnTo>
                    <a:lnTo>
                      <a:pt x="72" y="157"/>
                    </a:lnTo>
                    <a:lnTo>
                      <a:pt x="61" y="171"/>
                    </a:lnTo>
                    <a:lnTo>
                      <a:pt x="48" y="186"/>
                    </a:lnTo>
                    <a:lnTo>
                      <a:pt x="37" y="200"/>
                    </a:lnTo>
                    <a:lnTo>
                      <a:pt x="27" y="218"/>
                    </a:lnTo>
                    <a:lnTo>
                      <a:pt x="20" y="235"/>
                    </a:lnTo>
                    <a:lnTo>
                      <a:pt x="13" y="255"/>
                    </a:lnTo>
                    <a:lnTo>
                      <a:pt x="10" y="266"/>
                    </a:lnTo>
                    <a:lnTo>
                      <a:pt x="7" y="276"/>
                    </a:lnTo>
                    <a:lnTo>
                      <a:pt x="3" y="297"/>
                    </a:lnTo>
                    <a:lnTo>
                      <a:pt x="1" y="319"/>
                    </a:lnTo>
                    <a:lnTo>
                      <a:pt x="0" y="344"/>
                    </a:lnTo>
                    <a:lnTo>
                      <a:pt x="1" y="357"/>
                    </a:lnTo>
                    <a:lnTo>
                      <a:pt x="3" y="370"/>
                    </a:lnTo>
                    <a:lnTo>
                      <a:pt x="4" y="383"/>
                    </a:lnTo>
                    <a:lnTo>
                      <a:pt x="6" y="397"/>
                    </a:lnTo>
                    <a:lnTo>
                      <a:pt x="7" y="386"/>
                    </a:lnTo>
                    <a:lnTo>
                      <a:pt x="8" y="376"/>
                    </a:lnTo>
                    <a:lnTo>
                      <a:pt x="11" y="355"/>
                    </a:lnTo>
                    <a:lnTo>
                      <a:pt x="14" y="345"/>
                    </a:lnTo>
                    <a:lnTo>
                      <a:pt x="17" y="335"/>
                    </a:lnTo>
                    <a:lnTo>
                      <a:pt x="23" y="318"/>
                    </a:lnTo>
                    <a:lnTo>
                      <a:pt x="30" y="300"/>
                    </a:lnTo>
                    <a:lnTo>
                      <a:pt x="39" y="284"/>
                    </a:lnTo>
                    <a:lnTo>
                      <a:pt x="48" y="270"/>
                    </a:lnTo>
                    <a:lnTo>
                      <a:pt x="58" y="257"/>
                    </a:lnTo>
                    <a:lnTo>
                      <a:pt x="68" y="245"/>
                    </a:lnTo>
                    <a:lnTo>
                      <a:pt x="79" y="234"/>
                    </a:lnTo>
                    <a:lnTo>
                      <a:pt x="91" y="222"/>
                    </a:lnTo>
                    <a:lnTo>
                      <a:pt x="103" y="213"/>
                    </a:lnTo>
                    <a:lnTo>
                      <a:pt x="116" y="205"/>
                    </a:lnTo>
                    <a:lnTo>
                      <a:pt x="129" y="196"/>
                    </a:lnTo>
                    <a:lnTo>
                      <a:pt x="142" y="190"/>
                    </a:lnTo>
                    <a:lnTo>
                      <a:pt x="155" y="183"/>
                    </a:lnTo>
                    <a:lnTo>
                      <a:pt x="168" y="177"/>
                    </a:lnTo>
                    <a:lnTo>
                      <a:pt x="180" y="173"/>
                    </a:lnTo>
                    <a:lnTo>
                      <a:pt x="193" y="168"/>
                    </a:lnTo>
                    <a:lnTo>
                      <a:pt x="204" y="164"/>
                    </a:lnTo>
                    <a:lnTo>
                      <a:pt x="217" y="161"/>
                    </a:lnTo>
                    <a:lnTo>
                      <a:pt x="227" y="158"/>
                    </a:lnTo>
                    <a:lnTo>
                      <a:pt x="239" y="157"/>
                    </a:lnTo>
                    <a:lnTo>
                      <a:pt x="249" y="154"/>
                    </a:lnTo>
                    <a:lnTo>
                      <a:pt x="265" y="151"/>
                    </a:lnTo>
                    <a:lnTo>
                      <a:pt x="280" y="150"/>
                    </a:lnTo>
                    <a:lnTo>
                      <a:pt x="291" y="150"/>
                    </a:lnTo>
                    <a:close/>
                  </a:path>
                </a:pathLst>
              </a:custGeom>
              <a:solidFill>
                <a:srgbClr val="FF0000">
                  <a:alpha val="74901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042025" y="3972141"/>
              <a:ext cx="2187575" cy="1581150"/>
              <a:chOff x="6042025" y="3968305"/>
              <a:chExt cx="2187575" cy="1581150"/>
            </a:xfrm>
          </p:grpSpPr>
          <p:grpSp>
            <p:nvGrpSpPr>
              <p:cNvPr id="20" name="Group 87"/>
              <p:cNvGrpSpPr>
                <a:grpSpLocks/>
              </p:cNvGrpSpPr>
              <p:nvPr/>
            </p:nvGrpSpPr>
            <p:grpSpPr bwMode="auto">
              <a:xfrm>
                <a:off x="6042025" y="3968305"/>
                <a:ext cx="2187575" cy="1581150"/>
                <a:chOff x="3638" y="3040"/>
                <a:chExt cx="1378" cy="996"/>
              </a:xfrm>
            </p:grpSpPr>
            <p:sp>
              <p:nvSpPr>
                <p:cNvPr id="21" name="AutoShape 88"/>
                <p:cNvSpPr>
                  <a:spLocks noChangeArrowheads="1"/>
                </p:cNvSpPr>
                <p:nvPr/>
              </p:nvSpPr>
              <p:spPr bwMode="auto">
                <a:xfrm>
                  <a:off x="3638" y="3171"/>
                  <a:ext cx="1378" cy="865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BCDE3"/>
                </a:solidFill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anchor="ctr"/>
                <a:lstStyle/>
                <a:p>
                  <a:pPr marL="177800" indent="-177800">
                    <a:buSzPct val="85000"/>
                    <a:defRPr/>
                  </a:pP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AutoShape 89"/>
                <p:cNvSpPr>
                  <a:spLocks noChangeArrowheads="1"/>
                </p:cNvSpPr>
                <p:nvPr/>
              </p:nvSpPr>
              <p:spPr bwMode="auto">
                <a:xfrm>
                  <a:off x="3898" y="3040"/>
                  <a:ext cx="872" cy="23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/>
                </a:solidFill>
                <a:ln w="9525">
                  <a:solidFill>
                    <a:srgbClr val="4D4D4D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Restore Data</a:t>
                  </a:r>
                </a:p>
              </p:txBody>
            </p:sp>
            <p:grpSp>
              <p:nvGrpSpPr>
                <p:cNvPr id="23" name="Group 90"/>
                <p:cNvGrpSpPr>
                  <a:grpSpLocks/>
                </p:cNvGrpSpPr>
                <p:nvPr/>
              </p:nvGrpSpPr>
              <p:grpSpPr bwMode="auto">
                <a:xfrm>
                  <a:off x="3697" y="3355"/>
                  <a:ext cx="1268" cy="592"/>
                  <a:chOff x="3697" y="3355"/>
                  <a:chExt cx="1268" cy="592"/>
                </a:xfrm>
              </p:grpSpPr>
              <p:pic>
                <p:nvPicPr>
                  <p:cNvPr id="25" name="Picture 92" descr="Server0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697" y="3355"/>
                    <a:ext cx="492" cy="5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6" name="Picture 93" descr="Floppydrive01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4361" y="3447"/>
                    <a:ext cx="604" cy="3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grpSp>
            <p:nvGrpSpPr>
              <p:cNvPr id="27" name="Group 94"/>
              <p:cNvGrpSpPr>
                <a:grpSpLocks/>
              </p:cNvGrpSpPr>
              <p:nvPr/>
            </p:nvGrpSpPr>
            <p:grpSpPr bwMode="auto">
              <a:xfrm>
                <a:off x="6475413" y="4887469"/>
                <a:ext cx="596900" cy="547688"/>
                <a:chOff x="3295" y="3479"/>
                <a:chExt cx="376" cy="345"/>
              </a:xfrm>
            </p:grpSpPr>
            <p:pic>
              <p:nvPicPr>
                <p:cNvPr id="28" name="Picture 95" descr="Folder_Closed0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301" y="3479"/>
                  <a:ext cx="302" cy="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96" descr="Threat0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295" y="3562"/>
                  <a:ext cx="376" cy="2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0" name="Picture 97" descr="Folder_Closed0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77000" y="4877944"/>
                <a:ext cx="581025" cy="628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Freeform 98"/>
              <p:cNvSpPr>
                <a:spLocks/>
              </p:cNvSpPr>
              <p:nvPr/>
            </p:nvSpPr>
            <p:spPr bwMode="auto">
              <a:xfrm rot="843922" flipH="1" flipV="1">
                <a:off x="6975475" y="4950969"/>
                <a:ext cx="563563" cy="422275"/>
              </a:xfrm>
              <a:custGeom>
                <a:avLst/>
                <a:gdLst>
                  <a:gd name="T0" fmla="*/ 323187475 w 532"/>
                  <a:gd name="T1" fmla="*/ 185546793 h 397"/>
                  <a:gd name="T2" fmla="*/ 316454383 w 532"/>
                  <a:gd name="T3" fmla="*/ 229670795 h 397"/>
                  <a:gd name="T4" fmla="*/ 316454383 w 532"/>
                  <a:gd name="T5" fmla="*/ 0 h 397"/>
                  <a:gd name="T6" fmla="*/ 323187475 w 532"/>
                  <a:gd name="T7" fmla="*/ 41861603 h 397"/>
                  <a:gd name="T8" fmla="*/ 310843120 w 532"/>
                  <a:gd name="T9" fmla="*/ 62226527 h 397"/>
                  <a:gd name="T10" fmla="*/ 281667096 w 532"/>
                  <a:gd name="T11" fmla="*/ 69014834 h 397"/>
                  <a:gd name="T12" fmla="*/ 240145591 w 532"/>
                  <a:gd name="T13" fmla="*/ 82591467 h 397"/>
                  <a:gd name="T14" fmla="*/ 193015008 w 532"/>
                  <a:gd name="T15" fmla="*/ 101824651 h 397"/>
                  <a:gd name="T16" fmla="*/ 160471379 w 532"/>
                  <a:gd name="T17" fmla="*/ 118795421 h 397"/>
                  <a:gd name="T18" fmla="*/ 127927716 w 532"/>
                  <a:gd name="T19" fmla="*/ 139160344 h 397"/>
                  <a:gd name="T20" fmla="*/ 95385146 w 532"/>
                  <a:gd name="T21" fmla="*/ 164050131 h 397"/>
                  <a:gd name="T22" fmla="*/ 68452762 w 532"/>
                  <a:gd name="T23" fmla="*/ 193466841 h 397"/>
                  <a:gd name="T24" fmla="*/ 41520396 w 532"/>
                  <a:gd name="T25" fmla="*/ 226276641 h 397"/>
                  <a:gd name="T26" fmla="*/ 22444000 w 532"/>
                  <a:gd name="T27" fmla="*/ 265874749 h 397"/>
                  <a:gd name="T28" fmla="*/ 11221471 w 532"/>
                  <a:gd name="T29" fmla="*/ 300948094 h 397"/>
                  <a:gd name="T30" fmla="*/ 3366547 w 532"/>
                  <a:gd name="T31" fmla="*/ 336021372 h 397"/>
                  <a:gd name="T32" fmla="*/ 0 w 532"/>
                  <a:gd name="T33" fmla="*/ 389196096 h 397"/>
                  <a:gd name="T34" fmla="*/ 3366547 w 532"/>
                  <a:gd name="T35" fmla="*/ 418611742 h 397"/>
                  <a:gd name="T36" fmla="*/ 6733094 w 532"/>
                  <a:gd name="T37" fmla="*/ 449159127 h 397"/>
                  <a:gd name="T38" fmla="*/ 8977813 w 532"/>
                  <a:gd name="T39" fmla="*/ 425400050 h 397"/>
                  <a:gd name="T40" fmla="*/ 15710905 w 532"/>
                  <a:gd name="T41" fmla="*/ 390326771 h 397"/>
                  <a:gd name="T42" fmla="*/ 25810546 w 532"/>
                  <a:gd name="T43" fmla="*/ 359779386 h 397"/>
                  <a:gd name="T44" fmla="*/ 43765113 w 532"/>
                  <a:gd name="T45" fmla="*/ 321313017 h 397"/>
                  <a:gd name="T46" fmla="*/ 65086217 w 532"/>
                  <a:gd name="T47" fmla="*/ 290765632 h 397"/>
                  <a:gd name="T48" fmla="*/ 88652054 w 532"/>
                  <a:gd name="T49" fmla="*/ 264744073 h 397"/>
                  <a:gd name="T50" fmla="*/ 115584421 w 532"/>
                  <a:gd name="T51" fmla="*/ 240984996 h 397"/>
                  <a:gd name="T52" fmla="*/ 144760478 w 532"/>
                  <a:gd name="T53" fmla="*/ 221750748 h 397"/>
                  <a:gd name="T54" fmla="*/ 173937562 w 532"/>
                  <a:gd name="T55" fmla="*/ 207043456 h 397"/>
                  <a:gd name="T56" fmla="*/ 201991758 w 532"/>
                  <a:gd name="T57" fmla="*/ 195729255 h 397"/>
                  <a:gd name="T58" fmla="*/ 228924125 w 532"/>
                  <a:gd name="T59" fmla="*/ 185546793 h 397"/>
                  <a:gd name="T60" fmla="*/ 254734663 w 532"/>
                  <a:gd name="T61" fmla="*/ 178758486 h 397"/>
                  <a:gd name="T62" fmla="*/ 279422379 w 532"/>
                  <a:gd name="T63" fmla="*/ 174232593 h 397"/>
                  <a:gd name="T64" fmla="*/ 314209666 w 532"/>
                  <a:gd name="T65" fmla="*/ 169707763 h 39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32"/>
                  <a:gd name="T100" fmla="*/ 0 h 397"/>
                  <a:gd name="T101" fmla="*/ 532 w 532"/>
                  <a:gd name="T102" fmla="*/ 397 h 39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32" h="397">
                    <a:moveTo>
                      <a:pt x="291" y="150"/>
                    </a:moveTo>
                    <a:lnTo>
                      <a:pt x="288" y="164"/>
                    </a:lnTo>
                    <a:lnTo>
                      <a:pt x="285" y="183"/>
                    </a:lnTo>
                    <a:lnTo>
                      <a:pt x="282" y="203"/>
                    </a:lnTo>
                    <a:lnTo>
                      <a:pt x="532" y="97"/>
                    </a:lnTo>
                    <a:lnTo>
                      <a:pt x="282" y="0"/>
                    </a:lnTo>
                    <a:lnTo>
                      <a:pt x="285" y="19"/>
                    </a:lnTo>
                    <a:lnTo>
                      <a:pt x="288" y="37"/>
                    </a:lnTo>
                    <a:lnTo>
                      <a:pt x="291" y="52"/>
                    </a:lnTo>
                    <a:lnTo>
                      <a:pt x="277" y="55"/>
                    </a:lnTo>
                    <a:lnTo>
                      <a:pt x="261" y="60"/>
                    </a:lnTo>
                    <a:lnTo>
                      <a:pt x="251" y="61"/>
                    </a:lnTo>
                    <a:lnTo>
                      <a:pt x="239" y="65"/>
                    </a:lnTo>
                    <a:lnTo>
                      <a:pt x="214" y="73"/>
                    </a:lnTo>
                    <a:lnTo>
                      <a:pt x="187" y="83"/>
                    </a:lnTo>
                    <a:lnTo>
                      <a:pt x="172" y="90"/>
                    </a:lnTo>
                    <a:lnTo>
                      <a:pt x="158" y="97"/>
                    </a:lnTo>
                    <a:lnTo>
                      <a:pt x="143" y="105"/>
                    </a:lnTo>
                    <a:lnTo>
                      <a:pt x="129" y="113"/>
                    </a:lnTo>
                    <a:lnTo>
                      <a:pt x="114" y="123"/>
                    </a:lnTo>
                    <a:lnTo>
                      <a:pt x="100" y="134"/>
                    </a:lnTo>
                    <a:lnTo>
                      <a:pt x="85" y="145"/>
                    </a:lnTo>
                    <a:lnTo>
                      <a:pt x="72" y="157"/>
                    </a:lnTo>
                    <a:lnTo>
                      <a:pt x="61" y="171"/>
                    </a:lnTo>
                    <a:lnTo>
                      <a:pt x="48" y="186"/>
                    </a:lnTo>
                    <a:lnTo>
                      <a:pt x="37" y="200"/>
                    </a:lnTo>
                    <a:lnTo>
                      <a:pt x="27" y="218"/>
                    </a:lnTo>
                    <a:lnTo>
                      <a:pt x="20" y="235"/>
                    </a:lnTo>
                    <a:lnTo>
                      <a:pt x="13" y="255"/>
                    </a:lnTo>
                    <a:lnTo>
                      <a:pt x="10" y="266"/>
                    </a:lnTo>
                    <a:lnTo>
                      <a:pt x="7" y="276"/>
                    </a:lnTo>
                    <a:lnTo>
                      <a:pt x="3" y="297"/>
                    </a:lnTo>
                    <a:lnTo>
                      <a:pt x="1" y="319"/>
                    </a:lnTo>
                    <a:lnTo>
                      <a:pt x="0" y="344"/>
                    </a:lnTo>
                    <a:lnTo>
                      <a:pt x="1" y="357"/>
                    </a:lnTo>
                    <a:lnTo>
                      <a:pt x="3" y="370"/>
                    </a:lnTo>
                    <a:lnTo>
                      <a:pt x="4" y="383"/>
                    </a:lnTo>
                    <a:lnTo>
                      <a:pt x="6" y="397"/>
                    </a:lnTo>
                    <a:lnTo>
                      <a:pt x="7" y="386"/>
                    </a:lnTo>
                    <a:lnTo>
                      <a:pt x="8" y="376"/>
                    </a:lnTo>
                    <a:lnTo>
                      <a:pt x="11" y="355"/>
                    </a:lnTo>
                    <a:lnTo>
                      <a:pt x="14" y="345"/>
                    </a:lnTo>
                    <a:lnTo>
                      <a:pt x="17" y="335"/>
                    </a:lnTo>
                    <a:lnTo>
                      <a:pt x="23" y="318"/>
                    </a:lnTo>
                    <a:lnTo>
                      <a:pt x="30" y="300"/>
                    </a:lnTo>
                    <a:lnTo>
                      <a:pt x="39" y="284"/>
                    </a:lnTo>
                    <a:lnTo>
                      <a:pt x="48" y="270"/>
                    </a:lnTo>
                    <a:lnTo>
                      <a:pt x="58" y="257"/>
                    </a:lnTo>
                    <a:lnTo>
                      <a:pt x="68" y="245"/>
                    </a:lnTo>
                    <a:lnTo>
                      <a:pt x="79" y="234"/>
                    </a:lnTo>
                    <a:lnTo>
                      <a:pt x="91" y="222"/>
                    </a:lnTo>
                    <a:lnTo>
                      <a:pt x="103" y="213"/>
                    </a:lnTo>
                    <a:lnTo>
                      <a:pt x="116" y="205"/>
                    </a:lnTo>
                    <a:lnTo>
                      <a:pt x="129" y="196"/>
                    </a:lnTo>
                    <a:lnTo>
                      <a:pt x="142" y="190"/>
                    </a:lnTo>
                    <a:lnTo>
                      <a:pt x="155" y="183"/>
                    </a:lnTo>
                    <a:lnTo>
                      <a:pt x="168" y="177"/>
                    </a:lnTo>
                    <a:lnTo>
                      <a:pt x="180" y="173"/>
                    </a:lnTo>
                    <a:lnTo>
                      <a:pt x="193" y="168"/>
                    </a:lnTo>
                    <a:lnTo>
                      <a:pt x="204" y="164"/>
                    </a:lnTo>
                    <a:lnTo>
                      <a:pt x="217" y="161"/>
                    </a:lnTo>
                    <a:lnTo>
                      <a:pt x="227" y="158"/>
                    </a:lnTo>
                    <a:lnTo>
                      <a:pt x="239" y="157"/>
                    </a:lnTo>
                    <a:lnTo>
                      <a:pt x="249" y="154"/>
                    </a:lnTo>
                    <a:lnTo>
                      <a:pt x="265" y="151"/>
                    </a:lnTo>
                    <a:lnTo>
                      <a:pt x="280" y="150"/>
                    </a:lnTo>
                    <a:lnTo>
                      <a:pt x="291" y="150"/>
                    </a:lnTo>
                    <a:close/>
                  </a:path>
                </a:pathLst>
              </a:custGeom>
              <a:solidFill>
                <a:srgbClr val="FF0000">
                  <a:alpha val="74901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225517" y="3969761"/>
              <a:ext cx="2235765" cy="1581150"/>
              <a:chOff x="3307451" y="3956929"/>
              <a:chExt cx="2235765" cy="1581150"/>
            </a:xfrm>
          </p:grpSpPr>
          <p:grpSp>
            <p:nvGrpSpPr>
              <p:cNvPr id="33" name="Group 87"/>
              <p:cNvGrpSpPr>
                <a:grpSpLocks/>
              </p:cNvGrpSpPr>
              <p:nvPr/>
            </p:nvGrpSpPr>
            <p:grpSpPr bwMode="auto">
              <a:xfrm>
                <a:off x="3355641" y="3956929"/>
                <a:ext cx="2187575" cy="1581150"/>
                <a:chOff x="3638" y="3040"/>
                <a:chExt cx="1378" cy="996"/>
              </a:xfrm>
            </p:grpSpPr>
            <p:sp>
              <p:nvSpPr>
                <p:cNvPr id="34" name="AutoShape 88"/>
                <p:cNvSpPr>
                  <a:spLocks noChangeArrowheads="1"/>
                </p:cNvSpPr>
                <p:nvPr/>
              </p:nvSpPr>
              <p:spPr bwMode="auto">
                <a:xfrm>
                  <a:off x="3638" y="3171"/>
                  <a:ext cx="1378" cy="865"/>
                </a:xfrm>
                <a:prstGeom prst="roundRect">
                  <a:avLst>
                    <a:gd name="adj" fmla="val 4167"/>
                  </a:avLst>
                </a:prstGeom>
                <a:solidFill>
                  <a:srgbClr val="BBCDE3"/>
                </a:solidFill>
                <a:ln w="25400">
                  <a:solidFill>
                    <a:srgbClr val="808080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anchor="ctr"/>
                <a:lstStyle/>
                <a:p>
                  <a:pPr marL="177800" indent="-177800">
                    <a:buSzPct val="85000"/>
                    <a:defRPr/>
                  </a:pP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AutoShape 89"/>
                <p:cNvSpPr>
                  <a:spLocks noChangeArrowheads="1"/>
                </p:cNvSpPr>
                <p:nvPr/>
              </p:nvSpPr>
              <p:spPr bwMode="auto">
                <a:xfrm>
                  <a:off x="3898" y="3040"/>
                  <a:ext cx="1017" cy="23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/>
                </a:solidFill>
                <a:ln w="9525">
                  <a:solidFill>
                    <a:srgbClr val="4D4D4D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rgbClr val="AFAFAF"/>
                  </a:outerShdw>
                </a:effectLst>
              </p:spPr>
              <p:txBody>
                <a:bodyPr wrap="none" anchor="ctr">
                  <a:spAutoFit/>
                </a:bodyPr>
                <a:lstStyle/>
                <a:p>
                  <a:pPr>
                    <a:defRPr/>
                  </a:pP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Corrupted Data</a:t>
                  </a:r>
                </a:p>
              </p:txBody>
            </p:sp>
            <p:grpSp>
              <p:nvGrpSpPr>
                <p:cNvPr id="36" name="Group 90"/>
                <p:cNvGrpSpPr>
                  <a:grpSpLocks/>
                </p:cNvGrpSpPr>
                <p:nvPr/>
              </p:nvGrpSpPr>
              <p:grpSpPr bwMode="auto">
                <a:xfrm>
                  <a:off x="3697" y="3355"/>
                  <a:ext cx="1268" cy="592"/>
                  <a:chOff x="3697" y="3355"/>
                  <a:chExt cx="1268" cy="592"/>
                </a:xfrm>
              </p:grpSpPr>
              <p:pic>
                <p:nvPicPr>
                  <p:cNvPr id="37" name="Picture 92" descr="Server01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697" y="3355"/>
                    <a:ext cx="492" cy="5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8" name="Picture 93" descr="Floppydrive01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4361" y="3447"/>
                    <a:ext cx="604" cy="38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grpSp>
            <p:nvGrpSpPr>
              <p:cNvPr id="15" name="Group 82"/>
              <p:cNvGrpSpPr>
                <a:grpSpLocks/>
              </p:cNvGrpSpPr>
              <p:nvPr/>
            </p:nvGrpSpPr>
            <p:grpSpPr bwMode="auto">
              <a:xfrm>
                <a:off x="3307451" y="4480429"/>
                <a:ext cx="1044575" cy="979487"/>
                <a:chOff x="4314" y="2260"/>
                <a:chExt cx="658" cy="617"/>
              </a:xfrm>
            </p:grpSpPr>
            <p:pic>
              <p:nvPicPr>
                <p:cNvPr id="16" name="Picture 83" descr="Folder_Closed01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413" y="2334"/>
                  <a:ext cx="466" cy="4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7" name="Oval 84"/>
                <p:cNvSpPr>
                  <a:spLocks noChangeArrowheads="1"/>
                </p:cNvSpPr>
                <p:nvPr/>
              </p:nvSpPr>
              <p:spPr bwMode="auto">
                <a:xfrm>
                  <a:off x="4314" y="2260"/>
                  <a:ext cx="658" cy="617"/>
                </a:xfrm>
                <a:prstGeom prst="ellipse">
                  <a:avLst/>
                </a:prstGeom>
                <a:solidFill>
                  <a:srgbClr val="CC0000">
                    <a:alpha val="25098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8" name="Picture 85" descr="Threat01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426" y="2406"/>
                  <a:ext cx="435" cy="3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6427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Commands for 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411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(Tape Archive)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CPIO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Gunzip (z)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Bunzip (j)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4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343150" y="2266121"/>
            <a:ext cx="7542972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File System Hierarchy Standard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(FHS)</a:t>
            </a:r>
          </a:p>
        </p:txBody>
      </p:sp>
    </p:spTree>
    <p:extLst>
      <p:ext uri="{BB962C8B-B14F-4D97-AF65-F5344CB8AC3E}">
        <p14:creationId xmlns:p14="http://schemas.microsoft.com/office/powerpoint/2010/main" val="395026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Backup using tar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backup and restore using tar commands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  &lt;options&gt;  &lt;destination&gt;  &lt;source&gt;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752600" y="3283792"/>
            <a:ext cx="8610600" cy="295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-c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Create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-x		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Extract / restore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-v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Verbose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-f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File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-t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Table of content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-z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gunzip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-j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  bunzip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2991693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130571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/>
      <p:bldP spid="1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Backup using cpio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backup using cpio commands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18" y="1964937"/>
              <a:ext cx="83835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  –d  &lt;file/dir&gt;  |  cpio  &lt;option&gt; &gt;  &lt;destination&gt;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752600" y="3283792"/>
            <a:ext cx="8610600" cy="295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-o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output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-i		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input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-v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Verbose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-f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File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-t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Table of content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2991693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5668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/>
      <p:bldP spid="1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Restore using cpio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read backup file using cpio commands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0818" y="1964937"/>
              <a:ext cx="83835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cpio  &lt;option&gt;  &lt;  &lt;destination&gt;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12230" y="3979267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restore the backup file using cpio commands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818" y="1964937"/>
              <a:ext cx="838350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cpio  &lt;option&gt;  &lt;  &lt;destination&gt;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484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452332" y="1733858"/>
            <a:ext cx="7542972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Network </a:t>
            </a:r>
          </a:p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4710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Hostname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a hostname - temporarily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hostname  &lt;computer 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2472337"/>
            <a:chOff x="371061" y="1457738"/>
            <a:chExt cx="8428382" cy="1037726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03772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1808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a hostname - permanently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776423"/>
              <a:ext cx="8083826" cy="2002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</a:t>
              </a: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  /etc/sysconfig/network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51797" y="4339989"/>
            <a:ext cx="7983940" cy="871517"/>
            <a:chOff x="627797" y="4339988"/>
            <a:chExt cx="7983940" cy="87151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627797" y="4339988"/>
              <a:ext cx="7983940" cy="870641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6026" y="4380508"/>
              <a:ext cx="5172502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NETWORKING=yes</a:t>
              </a:r>
            </a:p>
            <a:p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HOSTNAME=&lt;computer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6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08522" y="314179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IP Address Assignment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066541" y="1133647"/>
            <a:ext cx="10679982" cy="388077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IP Addresses can be: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IP Address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that are manually assigned and do not change over time.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IP Address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that are automatically assigned for a specific period of time and can change after this period is over.</a:t>
            </a:r>
          </a:p>
        </p:txBody>
      </p:sp>
    </p:spTree>
    <p:extLst>
      <p:ext uri="{BB962C8B-B14F-4D97-AF65-F5344CB8AC3E}">
        <p14:creationId xmlns:p14="http://schemas.microsoft.com/office/powerpoint/2010/main" val="24148960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/>
          <p:cNvGrpSpPr/>
          <p:nvPr/>
        </p:nvGrpSpPr>
        <p:grpSpPr>
          <a:xfrm>
            <a:off x="1912023" y="2974616"/>
            <a:ext cx="8428382" cy="1997786"/>
            <a:chOff x="374375" y="3061784"/>
            <a:chExt cx="8428382" cy="1997786"/>
          </a:xfrm>
          <a:solidFill>
            <a:srgbClr val="92D050"/>
          </a:solidFill>
        </p:grpSpPr>
        <p:sp>
          <p:nvSpPr>
            <p:cNvPr id="19" name="Rounded Rectangle 18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62021" y="3134595"/>
              <a:ext cx="6857608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 an IP address - permanently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6532" y="3574753"/>
              <a:ext cx="8171068" cy="12464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nmtui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system-config-network-gui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 IP Address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assign IP address - temporarily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ifconfig   enp1s6  &lt;ip address&gt;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69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IP Address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Restart the network services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service  network  restart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check the IP address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[root@server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ifconfig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014975" y="1648019"/>
            <a:ext cx="8625173" cy="337257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    Package Management</a:t>
            </a:r>
          </a:p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RPM &amp; YUM</a:t>
            </a:r>
          </a:p>
        </p:txBody>
      </p:sp>
    </p:spTree>
    <p:extLst>
      <p:ext uri="{BB962C8B-B14F-4D97-AF65-F5344CB8AC3E}">
        <p14:creationId xmlns:p14="http://schemas.microsoft.com/office/powerpoint/2010/main" val="4253784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433" y="323558"/>
            <a:ext cx="8132791" cy="61414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Red Hat  Package Manager (RPM)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297" y="1260256"/>
            <a:ext cx="10858173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is both a installation method as well as a package format.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RPM packages were original created of Red Hat Linux, but now can be used on many Linux distributions like CentOS, Fedora, SUSE, Mandriva, etc.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RPM we can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new applications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Upgrade existing applications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installed applications</a:t>
            </a:r>
          </a:p>
          <a:p>
            <a:pPr marL="3429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packages</a:t>
            </a:r>
          </a:p>
        </p:txBody>
      </p:sp>
    </p:spTree>
    <p:extLst>
      <p:ext uri="{BB962C8B-B14F-4D97-AF65-F5344CB8AC3E}">
        <p14:creationId xmlns:p14="http://schemas.microsoft.com/office/powerpoint/2010/main" val="180441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/>
          <p:nvPr/>
        </p:nvGrpSpPr>
        <p:grpSpPr>
          <a:xfrm rot="5400000">
            <a:off x="4601998" y="1767738"/>
            <a:ext cx="1328737" cy="1285495"/>
            <a:chOff x="453164" y="-271670"/>
            <a:chExt cx="1328737" cy="1285495"/>
          </a:xfrm>
        </p:grpSpPr>
        <p:sp>
          <p:nvSpPr>
            <p:cNvPr id="34" name="Rounded Rectangle 33"/>
            <p:cNvSpPr/>
            <p:nvPr/>
          </p:nvSpPr>
          <p:spPr>
            <a:xfrm>
              <a:off x="453164" y="1985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>
              <a:hlinkClick r:id="" action="ppaction://noaction"/>
            </p:cNvPr>
            <p:cNvSpPr/>
            <p:nvPr/>
          </p:nvSpPr>
          <p:spPr>
            <a:xfrm rot="16200000">
              <a:off x="421778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</a:p>
          </p:txBody>
        </p:sp>
      </p:grpSp>
      <p:grpSp>
        <p:nvGrpSpPr>
          <p:cNvPr id="3" name="Group 7"/>
          <p:cNvGrpSpPr/>
          <p:nvPr/>
        </p:nvGrpSpPr>
        <p:grpSpPr>
          <a:xfrm rot="5400000">
            <a:off x="3794208" y="5116926"/>
            <a:ext cx="1328737" cy="1600200"/>
            <a:chOff x="400156" y="-271670"/>
            <a:chExt cx="1328737" cy="1285495"/>
          </a:xfrm>
        </p:grpSpPr>
        <p:sp>
          <p:nvSpPr>
            <p:cNvPr id="70" name="Rounded Rectangle 69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usr</a:t>
              </a:r>
            </a:p>
          </p:txBody>
        </p:sp>
      </p:grpSp>
      <p:grpSp>
        <p:nvGrpSpPr>
          <p:cNvPr id="4" name="Group 7"/>
          <p:cNvGrpSpPr/>
          <p:nvPr/>
        </p:nvGrpSpPr>
        <p:grpSpPr>
          <a:xfrm rot="5400000">
            <a:off x="1500166" y="5116926"/>
            <a:ext cx="1328737" cy="1600200"/>
            <a:chOff x="400156" y="-271670"/>
            <a:chExt cx="1328737" cy="1285495"/>
          </a:xfrm>
        </p:grpSpPr>
        <p:sp>
          <p:nvSpPr>
            <p:cNvPr id="73" name="Rounded Rectangle 72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</a:p>
          </p:txBody>
        </p:sp>
      </p:grpSp>
      <p:grpSp>
        <p:nvGrpSpPr>
          <p:cNvPr id="5" name="Group 7"/>
          <p:cNvGrpSpPr/>
          <p:nvPr/>
        </p:nvGrpSpPr>
        <p:grpSpPr>
          <a:xfrm rot="5400000">
            <a:off x="4954877" y="5116926"/>
            <a:ext cx="1328737" cy="1600200"/>
            <a:chOff x="400156" y="-271670"/>
            <a:chExt cx="1328737" cy="1285495"/>
          </a:xfrm>
        </p:grpSpPr>
        <p:sp>
          <p:nvSpPr>
            <p:cNvPr id="76" name="Rounded Rectangle 75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</a:t>
              </a:r>
            </a:p>
          </p:txBody>
        </p:sp>
      </p:grpSp>
      <p:grpSp>
        <p:nvGrpSpPr>
          <p:cNvPr id="6" name="Group 7"/>
          <p:cNvGrpSpPr/>
          <p:nvPr/>
        </p:nvGrpSpPr>
        <p:grpSpPr>
          <a:xfrm rot="5400000">
            <a:off x="2633539" y="5116926"/>
            <a:ext cx="1328737" cy="1600200"/>
            <a:chOff x="400156" y="-271670"/>
            <a:chExt cx="1328737" cy="1285495"/>
          </a:xfrm>
        </p:grpSpPr>
        <p:sp>
          <p:nvSpPr>
            <p:cNvPr id="79" name="Rounded Rectangle 78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sbin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6142842" y="5116926"/>
            <a:ext cx="1328737" cy="1600200"/>
            <a:chOff x="400156" y="-271670"/>
            <a:chExt cx="1328737" cy="1285495"/>
          </a:xfrm>
        </p:grpSpPr>
        <p:sp>
          <p:nvSpPr>
            <p:cNvPr id="82" name="Rounded Rectangle 81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</a:t>
              </a:r>
            </a:p>
          </p:txBody>
        </p:sp>
      </p:grpSp>
      <p:grpSp>
        <p:nvGrpSpPr>
          <p:cNvPr id="10" name="Group 7"/>
          <p:cNvGrpSpPr/>
          <p:nvPr/>
        </p:nvGrpSpPr>
        <p:grpSpPr>
          <a:xfrm rot="5400000">
            <a:off x="3217748" y="3652582"/>
            <a:ext cx="1328737" cy="1600200"/>
            <a:chOff x="400156" y="-271670"/>
            <a:chExt cx="1328737" cy="1285495"/>
          </a:xfrm>
        </p:grpSpPr>
        <p:sp>
          <p:nvSpPr>
            <p:cNvPr id="91" name="Rounded Rectangle 90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</a:t>
              </a:r>
            </a:p>
          </p:txBody>
        </p:sp>
      </p:grpSp>
      <p:grpSp>
        <p:nvGrpSpPr>
          <p:cNvPr id="11" name="Group 7"/>
          <p:cNvGrpSpPr/>
          <p:nvPr/>
        </p:nvGrpSpPr>
        <p:grpSpPr>
          <a:xfrm rot="5400000">
            <a:off x="937354" y="3652582"/>
            <a:ext cx="1328737" cy="1600200"/>
            <a:chOff x="400156" y="-271670"/>
            <a:chExt cx="1328737" cy="1285495"/>
          </a:xfrm>
        </p:grpSpPr>
        <p:sp>
          <p:nvSpPr>
            <p:cNvPr id="94" name="Rounded Rectangle 93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</a:t>
              </a:r>
            </a:p>
          </p:txBody>
        </p:sp>
      </p:grpSp>
      <p:grpSp>
        <p:nvGrpSpPr>
          <p:cNvPr id="12" name="Group 7"/>
          <p:cNvGrpSpPr/>
          <p:nvPr/>
        </p:nvGrpSpPr>
        <p:grpSpPr>
          <a:xfrm rot="5400000">
            <a:off x="4378417" y="3652582"/>
            <a:ext cx="1328737" cy="1600200"/>
            <a:chOff x="400156" y="-271670"/>
            <a:chExt cx="1328737" cy="1285495"/>
          </a:xfrm>
        </p:grpSpPr>
        <p:sp>
          <p:nvSpPr>
            <p:cNvPr id="97" name="Rounded Rectangle 96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</a:t>
              </a:r>
            </a:p>
          </p:txBody>
        </p:sp>
      </p:grpSp>
      <p:grpSp>
        <p:nvGrpSpPr>
          <p:cNvPr id="13" name="Group 7"/>
          <p:cNvGrpSpPr/>
          <p:nvPr/>
        </p:nvGrpSpPr>
        <p:grpSpPr>
          <a:xfrm rot="5400000">
            <a:off x="2084375" y="3652582"/>
            <a:ext cx="1328737" cy="1600200"/>
            <a:chOff x="400156" y="-271670"/>
            <a:chExt cx="1328737" cy="1285495"/>
          </a:xfrm>
        </p:grpSpPr>
        <p:sp>
          <p:nvSpPr>
            <p:cNvPr id="100" name="Rounded Rectangle 99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boot</a:t>
              </a:r>
            </a:p>
          </p:txBody>
        </p:sp>
      </p:grpSp>
      <p:grpSp>
        <p:nvGrpSpPr>
          <p:cNvPr id="14" name="Group 7"/>
          <p:cNvGrpSpPr/>
          <p:nvPr/>
        </p:nvGrpSpPr>
        <p:grpSpPr>
          <a:xfrm rot="5400000">
            <a:off x="5552734" y="3652582"/>
            <a:ext cx="1328737" cy="1600200"/>
            <a:chOff x="400156" y="-271670"/>
            <a:chExt cx="1328737" cy="1285495"/>
          </a:xfrm>
        </p:grpSpPr>
        <p:sp>
          <p:nvSpPr>
            <p:cNvPr id="103" name="Rounded Rectangle 102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</a:p>
          </p:txBody>
        </p:sp>
      </p:grpSp>
      <p:grpSp>
        <p:nvGrpSpPr>
          <p:cNvPr id="15" name="Group 7"/>
          <p:cNvGrpSpPr/>
          <p:nvPr/>
        </p:nvGrpSpPr>
        <p:grpSpPr>
          <a:xfrm rot="5400000">
            <a:off x="6727051" y="3652582"/>
            <a:ext cx="1328737" cy="1600200"/>
            <a:chOff x="400156" y="-271670"/>
            <a:chExt cx="1328737" cy="1285495"/>
          </a:xfrm>
        </p:grpSpPr>
        <p:sp>
          <p:nvSpPr>
            <p:cNvPr id="106" name="Rounded Rectangle 105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</a:t>
              </a:r>
            </a:p>
          </p:txBody>
        </p:sp>
      </p:grpSp>
      <p:cxnSp>
        <p:nvCxnSpPr>
          <p:cNvPr id="116" name="Straight Connector 115"/>
          <p:cNvCxnSpPr/>
          <p:nvPr/>
        </p:nvCxnSpPr>
        <p:spPr>
          <a:xfrm rot="5400000" flipH="1" flipV="1">
            <a:off x="1388655" y="3582644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 flipH="1" flipV="1">
            <a:off x="2535676" y="3594367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 flipH="1" flipV="1">
            <a:off x="3669048" y="3592902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 flipH="1" flipV="1">
            <a:off x="4829718" y="3595373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 flipH="1" flipV="1">
            <a:off x="6004035" y="3607555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 flipH="1" flipV="1">
            <a:off x="7178352" y="3605630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580486" y="3389476"/>
            <a:ext cx="7041368" cy="289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5400000">
            <a:off x="5147788" y="3244105"/>
            <a:ext cx="289953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 flipH="1" flipV="1">
            <a:off x="1226119" y="4320554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 flipV="1">
            <a:off x="2359492" y="4320555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5400000" flipH="1" flipV="1">
            <a:off x="3520161" y="4320555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 flipH="1" flipV="1">
            <a:off x="4680830" y="4320555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5400000" flipH="1" flipV="1">
            <a:off x="5868795" y="4320554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8410183" y="3632946"/>
            <a:ext cx="426135" cy="27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7"/>
          <p:cNvGrpSpPr/>
          <p:nvPr/>
        </p:nvGrpSpPr>
        <p:grpSpPr>
          <a:xfrm rot="5400000">
            <a:off x="8055496" y="3677129"/>
            <a:ext cx="1328737" cy="1600200"/>
            <a:chOff x="247756" y="-1034409"/>
            <a:chExt cx="1328737" cy="1285495"/>
          </a:xfrm>
        </p:grpSpPr>
        <p:sp>
          <p:nvSpPr>
            <p:cNvPr id="55" name="Rounded Rectangle 54">
              <a:hlinkClick r:id="" action="ppaction://noaction"/>
            </p:cNvPr>
            <p:cNvSpPr/>
            <p:nvPr/>
          </p:nvSpPr>
          <p:spPr>
            <a:xfrm>
              <a:off x="247756" y="-748572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4">
              <a:hlinkClick r:id="" action="ppaction://noaction"/>
            </p:cNvPr>
            <p:cNvSpPr/>
            <p:nvPr/>
          </p:nvSpPr>
          <p:spPr>
            <a:xfrm rot="16200000">
              <a:off x="239505" y="-739134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</a:t>
              </a:r>
            </a:p>
          </p:txBody>
        </p:sp>
      </p:grpSp>
      <p:grpSp>
        <p:nvGrpSpPr>
          <p:cNvPr id="58" name="Group 7"/>
          <p:cNvGrpSpPr/>
          <p:nvPr/>
        </p:nvGrpSpPr>
        <p:grpSpPr>
          <a:xfrm rot="5400000">
            <a:off x="7365380" y="5100955"/>
            <a:ext cx="1328737" cy="1600200"/>
            <a:chOff x="400156" y="-271670"/>
            <a:chExt cx="1328737" cy="1285495"/>
          </a:xfrm>
        </p:grpSpPr>
        <p:sp>
          <p:nvSpPr>
            <p:cNvPr id="59" name="Rounded Rectangle 58">
              <a:hlinkClick r:id="" action="ppaction://noaction"/>
            </p:cNvPr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Rounded Rectangle 4">
              <a:hlinkClick r:id="" action="ppaction://noaction"/>
            </p:cNvPr>
            <p:cNvSpPr/>
            <p:nvPr/>
          </p:nvSpPr>
          <p:spPr>
            <a:xfrm rot="16200000"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mnt</a:t>
              </a:r>
            </a:p>
          </p:txBody>
        </p:sp>
      </p:grpSp>
      <p:cxnSp>
        <p:nvCxnSpPr>
          <p:cNvPr id="61" name="Straight Connector 60"/>
          <p:cNvCxnSpPr/>
          <p:nvPr/>
        </p:nvCxnSpPr>
        <p:spPr>
          <a:xfrm rot="5400000" flipH="1" flipV="1">
            <a:off x="7090364" y="4349919"/>
            <a:ext cx="1876831" cy="19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83988" y="615320"/>
            <a:ext cx="5077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File System Hierarchy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216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81747" y="382009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RPM Label Pattern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0" y="1086565"/>
            <a:ext cx="11648049" cy="513853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5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Bind-9.3.3-7.el6.i386.rpm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sz="5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38229" y="2543006"/>
            <a:ext cx="1866901" cy="1522122"/>
            <a:chOff x="558798" y="4408227"/>
            <a:chExt cx="1866901" cy="1522122"/>
          </a:xfrm>
        </p:grpSpPr>
        <p:grpSp>
          <p:nvGrpSpPr>
            <p:cNvPr id="3" name="Group 7"/>
            <p:cNvGrpSpPr/>
            <p:nvPr/>
          </p:nvGrpSpPr>
          <p:grpSpPr>
            <a:xfrm rot="5400000">
              <a:off x="1089091" y="4593740"/>
              <a:ext cx="806316" cy="1866901"/>
              <a:chOff x="400156" y="-271670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  <a:effectLst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Package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Name</a:t>
                </a:r>
              </a:p>
            </p:txBody>
          </p:sp>
        </p:grpSp>
        <p:cxnSp>
          <p:nvCxnSpPr>
            <p:cNvPr id="48" name="Straight Arrow Connector 47"/>
            <p:cNvCxnSpPr>
              <a:stCxn id="29" idx="1"/>
            </p:cNvCxnSpPr>
            <p:nvPr/>
          </p:nvCxnSpPr>
          <p:spPr>
            <a:xfrm rot="16200000" flipV="1">
              <a:off x="1132026" y="4763810"/>
              <a:ext cx="715806" cy="464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257884" y="2543006"/>
            <a:ext cx="1866902" cy="1522122"/>
            <a:chOff x="558798" y="4408227"/>
            <a:chExt cx="1866902" cy="1522122"/>
          </a:xfrm>
        </p:grpSpPr>
        <p:grpSp>
          <p:nvGrpSpPr>
            <p:cNvPr id="53" name="Group 7"/>
            <p:cNvGrpSpPr/>
            <p:nvPr/>
          </p:nvGrpSpPr>
          <p:grpSpPr>
            <a:xfrm rot="5400000">
              <a:off x="1089091" y="4593740"/>
              <a:ext cx="806316" cy="1866902"/>
              <a:chOff x="400156" y="-271670"/>
              <a:chExt cx="1328737" cy="128549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Package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Version</a:t>
                </a:r>
              </a:p>
            </p:txBody>
          </p:sp>
        </p:grpSp>
        <p:cxnSp>
          <p:nvCxnSpPr>
            <p:cNvPr id="57" name="Straight Arrow Connector 56"/>
            <p:cNvCxnSpPr>
              <a:stCxn id="58" idx="1"/>
            </p:cNvCxnSpPr>
            <p:nvPr/>
          </p:nvCxnSpPr>
          <p:spPr>
            <a:xfrm rot="16200000" flipV="1">
              <a:off x="1132026" y="4763810"/>
              <a:ext cx="715806" cy="464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398040" y="2571141"/>
            <a:ext cx="2191153" cy="1522122"/>
            <a:chOff x="558798" y="4408227"/>
            <a:chExt cx="1866901" cy="1522122"/>
          </a:xfrm>
        </p:grpSpPr>
        <p:grpSp>
          <p:nvGrpSpPr>
            <p:cNvPr id="70" name="Group 7"/>
            <p:cNvGrpSpPr/>
            <p:nvPr/>
          </p:nvGrpSpPr>
          <p:grpSpPr>
            <a:xfrm rot="5400000">
              <a:off x="1089091" y="4593740"/>
              <a:ext cx="806316" cy="1866902"/>
              <a:chOff x="400156" y="-271670"/>
              <a:chExt cx="1328737" cy="1285495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Package </a:t>
                </a:r>
              </a:p>
              <a:p>
                <a:pPr algn="ctr"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Architecture</a:t>
                </a:r>
              </a:p>
            </p:txBody>
          </p:sp>
        </p:grpSp>
        <p:cxnSp>
          <p:nvCxnSpPr>
            <p:cNvPr id="71" name="Straight Arrow Connector 70"/>
            <p:cNvCxnSpPr>
              <a:stCxn id="72" idx="1"/>
            </p:cNvCxnSpPr>
            <p:nvPr/>
          </p:nvCxnSpPr>
          <p:spPr>
            <a:xfrm rot="16200000" flipV="1">
              <a:off x="1132026" y="4763810"/>
              <a:ext cx="715806" cy="464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024199" y="2522798"/>
            <a:ext cx="1866901" cy="1522122"/>
            <a:chOff x="558798" y="4408227"/>
            <a:chExt cx="1866901" cy="1522122"/>
          </a:xfrm>
        </p:grpSpPr>
        <p:grpSp>
          <p:nvGrpSpPr>
            <p:cNvPr id="75" name="Group 7"/>
            <p:cNvGrpSpPr/>
            <p:nvPr/>
          </p:nvGrpSpPr>
          <p:grpSpPr>
            <a:xfrm rot="5400000">
              <a:off x="1089091" y="4593740"/>
              <a:ext cx="806316" cy="1866902"/>
              <a:chOff x="400156" y="-271670"/>
              <a:chExt cx="1328737" cy="1285495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8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Package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b="1" dirty="0">
                    <a:latin typeface="Times New Roman" pitchFamily="18" charset="0"/>
                    <a:cs typeface="Times New Roman" pitchFamily="18" charset="0"/>
                  </a:rPr>
                  <a:t>Extension</a:t>
                </a:r>
              </a:p>
            </p:txBody>
          </p:sp>
        </p:grpSp>
        <p:cxnSp>
          <p:nvCxnSpPr>
            <p:cNvPr id="76" name="Straight Arrow Connector 75"/>
            <p:cNvCxnSpPr>
              <a:stCxn id="77" idx="1"/>
            </p:cNvCxnSpPr>
            <p:nvPr/>
          </p:nvCxnSpPr>
          <p:spPr>
            <a:xfrm rot="16200000" flipV="1">
              <a:off x="1132026" y="4763810"/>
              <a:ext cx="715806" cy="4640"/>
            </a:xfrm>
            <a:prstGeom prst="straightConnector1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Oval 78"/>
          <p:cNvSpPr/>
          <p:nvPr/>
        </p:nvSpPr>
        <p:spPr bwMode="auto">
          <a:xfrm>
            <a:off x="2011680" y="1371181"/>
            <a:ext cx="1589649" cy="1062530"/>
          </a:xfrm>
          <a:prstGeom prst="ellipse">
            <a:avLst/>
          </a:prstGeom>
          <a:noFill/>
          <a:ln w="38100">
            <a:solidFill>
              <a:srgbClr val="3278CC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3742006" y="1266093"/>
            <a:ext cx="3137096" cy="1069144"/>
          </a:xfrm>
          <a:prstGeom prst="ellipse">
            <a:avLst/>
          </a:prstGeom>
          <a:noFill/>
          <a:ln w="38100">
            <a:solidFill>
              <a:srgbClr val="3278CC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6942017" y="1379142"/>
            <a:ext cx="1217246" cy="857621"/>
          </a:xfrm>
          <a:prstGeom prst="ellipse">
            <a:avLst/>
          </a:prstGeom>
          <a:noFill/>
          <a:ln w="38100">
            <a:solidFill>
              <a:srgbClr val="3278CC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8299939" y="1429316"/>
            <a:ext cx="1280160" cy="905921"/>
          </a:xfrm>
          <a:prstGeom prst="ellipse">
            <a:avLst/>
          </a:prstGeom>
          <a:noFill/>
          <a:ln w="38100">
            <a:solidFill>
              <a:srgbClr val="3278CC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2" grpId="0" animBg="1"/>
      <p:bldP spid="8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Methods of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1907" y="1752626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Standalone Method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Installing from a Harddisk, CD, DVD or Pendrive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Network Installation Method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Network file service (NFS)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File transfer protocol (FTP)</a:t>
            </a:r>
          </a:p>
        </p:txBody>
      </p:sp>
    </p:spTree>
    <p:extLst>
      <p:ext uri="{BB962C8B-B14F-4D97-AF65-F5344CB8AC3E}">
        <p14:creationId xmlns:p14="http://schemas.microsoft.com/office/powerpoint/2010/main" val="26374821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Standalone Installation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286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-i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-v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Verbose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-h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the progress in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hashes format </a:t>
            </a:r>
            <a:endParaRPr lang="en-US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-U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Update existing package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 -force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 Install forcefully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920909" y="1448076"/>
            <a:ext cx="8595360" cy="1364975"/>
            <a:chOff x="-304189" y="1471806"/>
            <a:chExt cx="10158453" cy="1364975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-304189" y="1471806"/>
              <a:ext cx="10158452" cy="1364975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Installing a package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301329" y="2062343"/>
              <a:ext cx="10155593" cy="45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rpm  &lt;options&gt;  &lt;package name&gt;  --force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57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Removing an Installed Package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-e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Erase (uninstall)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--nodeps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Uninstall the package even if other applications are 			dependent on this 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14058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Removing a package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080651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rpm  &lt;options&gt;  &lt;package name&gt;  --nodeps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7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Querying an Installation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329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-q	 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Query the availability of the package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qa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all installed packages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-qc	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the configuration files of the package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-qi	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complete information of the package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-ql	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all the files associated with the installed package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Installing a package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rpm  &lt;options&gt;  &lt;package name&gt; 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13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Network Installation Method - NFS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Create  a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mkdir  &lt;directory name&gt; 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Mount the NFS file system on the directory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52319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mount   &lt;NFSserverip&gt;:&lt;path to the package directory&gt;  		     &lt;mount point&gt; 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911629" y="4505703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To install the package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90759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cd &lt;mount point&gt;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rpm  &lt;option&gt;  &lt;package&gt;  --force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4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343150" y="2266121"/>
            <a:ext cx="7542972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Yellowdog Updater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Modified (YUM)</a:t>
            </a:r>
          </a:p>
        </p:txBody>
      </p:sp>
    </p:spTree>
    <p:extLst>
      <p:ext uri="{BB962C8B-B14F-4D97-AF65-F5344CB8AC3E}">
        <p14:creationId xmlns:p14="http://schemas.microsoft.com/office/powerpoint/2010/main" val="1172439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Yellowdog Updater Modified (YUM)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717" y="1837032"/>
            <a:ext cx="9789029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an interactive  program use to install, remove, upgrade or query the packages.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Added from RHEL 5 onwards.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Yum uses an repository that is xml-based  rpm metadata for installation.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automatically computes dependencies and figures out what things should occur to install packages.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can be used to installed from a local media, ftp server or nfs server.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818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YUM Command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173926"/>
            <a:ext cx="8610600" cy="2854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list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the list of packages in the repository.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list installed 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Displays the packages that are already installed.</a:t>
            </a: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Clr>
                <a:prstClr val="black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remove	</a:t>
            </a:r>
            <a:r>
              <a:rPr lang="en-US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To erase or remove a packages.</a:t>
            </a:r>
            <a:endParaRPr lang="en-US" sz="2400" b="1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Installs the package from the repository.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update		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To update existing packages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		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894706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772145" y="1471806"/>
            <a:ext cx="10144384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Installing a package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20" y="2034207"/>
              <a:ext cx="8119343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yum  &lt;option&gt;  &lt;package name1&gt;*   &lt;package  name2&gt;* 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9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1603298" y="1525612"/>
            <a:ext cx="9186621" cy="31235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endParaRPr lang="en-US" sz="36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itchFamily="82" charset="0"/>
            </a:endParaRP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Dynamic Host Configuration Protocol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(DHCP SERVER)</a:t>
            </a:r>
          </a:p>
        </p:txBody>
      </p:sp>
    </p:spTree>
    <p:extLst>
      <p:ext uri="{BB962C8B-B14F-4D97-AF65-F5344CB8AC3E}">
        <p14:creationId xmlns:p14="http://schemas.microsoft.com/office/powerpoint/2010/main" val="1206460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directory is called as the ‘root’ directory.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at the top of the file system structure.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other directories are placed under it.</a:t>
            </a:r>
          </a:p>
        </p:txBody>
      </p:sp>
    </p:spTree>
    <p:extLst>
      <p:ext uri="{BB962C8B-B14F-4D97-AF65-F5344CB8AC3E}">
        <p14:creationId xmlns:p14="http://schemas.microsoft.com/office/powerpoint/2010/main" val="5440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817199" y="309490"/>
            <a:ext cx="8959847" cy="655093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Dynamic Host Configuration Protocol (DHCP)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169703" y="1949573"/>
            <a:ext cx="8596668" cy="38807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assigns IP addresses automatically to the clients.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provides centralized IP address management.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prevents IP address conflicts.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DHCP reduces the complexity and amount of administrative work by assigning other TCP/IP configurations along with the IP address.</a:t>
            </a:r>
          </a:p>
        </p:txBody>
      </p:sp>
    </p:spTree>
    <p:extLst>
      <p:ext uri="{BB962C8B-B14F-4D97-AF65-F5344CB8AC3E}">
        <p14:creationId xmlns:p14="http://schemas.microsoft.com/office/powerpoint/2010/main" val="36677537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Static vs Dynamic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3327934" y="4657827"/>
            <a:ext cx="3489960" cy="364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30000"/>
              </a:lnSpc>
              <a:buFontTx/>
              <a:buChar char="•"/>
            </a:pPr>
            <a:endParaRPr lang="en-US" altLang="ja-JP" sz="2200" b="1" dirty="0">
              <a:solidFill>
                <a:schemeClr val="bg1"/>
              </a:solidFill>
              <a:latin typeface="Times New Roman" pitchFamily="18" charset="0"/>
              <a:ea typeface="ＭＳ Ｐゴシック" pitchFamily="50" charset="-128"/>
              <a:cs typeface="Times New Roman" pitchFamily="18" charset="0"/>
            </a:endParaRPr>
          </a:p>
        </p:txBody>
      </p:sp>
      <p:sp>
        <p:nvSpPr>
          <p:cNvPr id="38" name="AutoShape 3"/>
          <p:cNvSpPr>
            <a:spLocks noChangeArrowheads="1"/>
          </p:cNvSpPr>
          <p:nvPr/>
        </p:nvSpPr>
        <p:spPr bwMode="auto">
          <a:xfrm>
            <a:off x="1898474" y="943434"/>
            <a:ext cx="4114800" cy="914400"/>
          </a:xfrm>
          <a:prstGeom prst="roundRect">
            <a:avLst>
              <a:gd name="adj" fmla="val 2341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altLang="ja-JP" sz="2400" b="1" dirty="0">
                <a:solidFill>
                  <a:srgbClr val="FFFFFF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Static IP Assigning</a:t>
            </a:r>
          </a:p>
        </p:txBody>
      </p:sp>
      <p:sp>
        <p:nvSpPr>
          <p:cNvPr id="39" name="AutoShape 3"/>
          <p:cNvSpPr>
            <a:spLocks noChangeArrowheads="1"/>
          </p:cNvSpPr>
          <p:nvPr/>
        </p:nvSpPr>
        <p:spPr bwMode="auto">
          <a:xfrm>
            <a:off x="1898474" y="1973337"/>
            <a:ext cx="4235040" cy="4286786"/>
          </a:xfrm>
          <a:prstGeom prst="roundRect">
            <a:avLst>
              <a:gd name="adj" fmla="val 806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IP addresses are entered manually.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Chances of misconfiguration.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Communication and network problems can result.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Frequent computer moves increase administrative effort.</a:t>
            </a:r>
          </a:p>
        </p:txBody>
      </p:sp>
      <p:sp>
        <p:nvSpPr>
          <p:cNvPr id="40" name="AutoShape 3"/>
          <p:cNvSpPr>
            <a:spLocks noChangeArrowheads="1"/>
          </p:cNvSpPr>
          <p:nvPr/>
        </p:nvSpPr>
        <p:spPr bwMode="auto">
          <a:xfrm>
            <a:off x="6178727" y="943434"/>
            <a:ext cx="4114800" cy="914400"/>
          </a:xfrm>
          <a:prstGeom prst="roundRect">
            <a:avLst>
              <a:gd name="adj" fmla="val 2341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altLang="ja-JP" sz="2400" b="1" dirty="0">
                <a:solidFill>
                  <a:srgbClr val="FFFFFF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Dynamic IP Assigning</a:t>
            </a:r>
          </a:p>
        </p:txBody>
      </p:sp>
      <p:sp>
        <p:nvSpPr>
          <p:cNvPr id="41" name="AutoShape 3"/>
          <p:cNvSpPr>
            <a:spLocks noChangeArrowheads="1"/>
          </p:cNvSpPr>
          <p:nvPr/>
        </p:nvSpPr>
        <p:spPr bwMode="auto">
          <a:xfrm>
            <a:off x="6178727" y="1973337"/>
            <a:ext cx="4114800" cy="4297680"/>
          </a:xfrm>
          <a:prstGeom prst="roundRect">
            <a:avLst>
              <a:gd name="adj" fmla="val 806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IP addresses are assigned automatically.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Correct configuration.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Common network problems are eliminated.</a:t>
            </a:r>
          </a:p>
          <a:p>
            <a:pPr marL="342900" indent="-342900">
              <a:lnSpc>
                <a:spcPct val="150000"/>
              </a:lnSpc>
              <a:buFontTx/>
              <a:buChar char="•"/>
            </a:pPr>
            <a:r>
              <a:rPr lang="en-US" altLang="ja-JP" sz="2200" b="1" dirty="0">
                <a:solidFill>
                  <a:schemeClr val="bg1"/>
                </a:solidFill>
                <a:latin typeface="Times New Roman" pitchFamily="18" charset="0"/>
                <a:ea typeface="ＭＳ Ｐゴシック" pitchFamily="50" charset="-128"/>
                <a:cs typeface="Times New Roman" pitchFamily="18" charset="0"/>
              </a:rPr>
              <a:t>Client configuration is updated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42290764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81929" y="351692"/>
            <a:ext cx="6731758" cy="586854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Reservation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874281" y="1499407"/>
            <a:ext cx="9676488" cy="38807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Assigning IP address dynamically has some disadvantage, every time the lease period expires the client system may not get the same IP address.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above problem can be solved by doing a DHCP reservation.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DHCP reservation the mac-address of the client system is bound to an IP address.</a:t>
            </a: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78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902417" y="1513475"/>
            <a:ext cx="8596668" cy="4549700"/>
          </a:xfrm>
        </p:spPr>
        <p:txBody>
          <a:bodyPr>
            <a:noAutofit/>
          </a:bodyPr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Installation packages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dhcp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*</a:t>
            </a: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Port numbers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67	Bootp / DHCP server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68	Bootp / DHCP client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Configuration file 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/etc/dhcp/dhcpd.conf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Daemon / Service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4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dhcpd</a:t>
            </a:r>
            <a:endParaRPr lang="en-US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851692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Install the DHCP packages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[root@dhcpserver ~]#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yum install dhcp* -y</a:t>
              </a:r>
              <a:endParaRPr lang="en-US" sz="2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0"/>
            <a:ext cx="8428382" cy="3027194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1942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Location of sample configuration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775751"/>
              <a:ext cx="8083826" cy="2151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/usr/share/doc/dhcp-4.1.1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04419" y="4300914"/>
            <a:ext cx="8083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Copy the sample configuration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32000" y="4784613"/>
            <a:ext cx="82150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[root@dhcpserver ~]# 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cp 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/usr/share/doc/dhcp-4.1.1/dhcpd.conf.sample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		          /etc/dhcp/dhcpd.conf</a:t>
            </a:r>
          </a:p>
        </p:txBody>
      </p:sp>
    </p:spTree>
    <p:extLst>
      <p:ext uri="{BB962C8B-B14F-4D97-AF65-F5344CB8AC3E}">
        <p14:creationId xmlns:p14="http://schemas.microsoft.com/office/powerpoint/2010/main" val="37821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908316" y="1461063"/>
            <a:ext cx="8428382" cy="4460766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4229" y="1682082"/>
            <a:ext cx="79134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0474" y="2220316"/>
            <a:ext cx="8083826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[root@dhcpserver ~]#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vi  /etc/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dhcp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dhcpd.conf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151797" y="2816018"/>
            <a:ext cx="7983940" cy="2946153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50652" y="2972651"/>
            <a:ext cx="75916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subnet 192.168.0.0 netmask 255.255.255.0 {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# --- default gateway	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option routers			192.168.0.1;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option subnet-mask		255.255.255.0;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option nis-domain		"domain.org";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option domain-name		"domain.org";</a:t>
            </a: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option domain-name-servers	192.168.1.1;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6996" y="48299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83855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908316" y="1461063"/>
            <a:ext cx="8428382" cy="4663967"/>
          </a:xfrm>
          <a:prstGeom prst="round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151797" y="1582327"/>
            <a:ext cx="7983940" cy="4426587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50652" y="1969476"/>
            <a:ext cx="7496733" cy="37856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range dynamic-bootp 192.168.0.128  192.168.0.254;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default-lease-time 21600;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max-lease-time 43200;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# we want the nameserver to appear at a fixed address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host ns {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next-server marvin.zoom.com;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hardware ethernet 12:34:56:78:AB:CD;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	fixed-address 207.175.42.254;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}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93151505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Restart the services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[root@dhcpserver ~]#  </a:t>
              </a:r>
              <a:r>
                <a:rPr lang="en-US" sz="2800" b="1" dirty="0">
                  <a:latin typeface="Times New Roman" pitchFamily="18" charset="0"/>
                  <a:cs typeface="Times New Roman" pitchFamily="18" charset="0"/>
                </a:rPr>
                <a:t>service  dhcpd  restart</a:t>
              </a:r>
              <a:endParaRPr 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8775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Client Configuration - linux</a:t>
            </a:r>
          </a:p>
        </p:txBody>
      </p:sp>
      <p:grpSp>
        <p:nvGrpSpPr>
          <p:cNvPr id="7" name="Group 9"/>
          <p:cNvGrpSpPr/>
          <p:nvPr/>
        </p:nvGrpSpPr>
        <p:grpSpPr>
          <a:xfrm>
            <a:off x="1911629" y="3838035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8" name="Rounded Rectangle 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Restart the services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219" y="2034207"/>
              <a:ext cx="8083826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[root@client1 ~]#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service  network  restart</a:t>
              </a:r>
            </a:p>
          </p:txBody>
        </p:sp>
      </p:grpSp>
      <p:grpSp>
        <p:nvGrpSpPr>
          <p:cNvPr id="12" name="Group 9"/>
          <p:cNvGrpSpPr/>
          <p:nvPr/>
        </p:nvGrpSpPr>
        <p:grpSpPr>
          <a:xfrm>
            <a:off x="1911629" y="1457738"/>
            <a:ext cx="8428382" cy="2214376"/>
            <a:chOff x="371061" y="1457738"/>
            <a:chExt cx="8428382" cy="2214376"/>
          </a:xfrm>
          <a:solidFill>
            <a:srgbClr val="92D050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221437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DHCP client configuration - linux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47123"/>
              <a:ext cx="8083826" cy="1631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[root@client1 ~]#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dhclient -v</a:t>
              </a:r>
            </a:p>
            <a:p>
              <a:pPr algn="ctr">
                <a:lnSpc>
                  <a:spcPts val="3000"/>
                </a:lnSpc>
              </a:pP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or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[root@client1 ~]# </a:t>
              </a:r>
              <a:r>
                <a:rPr lang="en-US" sz="24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nmtui</a:t>
              </a:r>
              <a:endParaRPr lang="en-US" sz="2200" dirty="0">
                <a:latin typeface="Times New Roman" pitchFamily="18" charset="0"/>
                <a:cs typeface="Times New Roman" pitchFamily="18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 b="1" dirty="0">
                  <a:latin typeface="Times New Roman" pitchFamily="18" charset="0"/>
                  <a:cs typeface="Times New Roman" pitchFamily="18" charset="0"/>
                </a:rPr>
                <a:t>Select the option ‘Automatic’</a:t>
              </a: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2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132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56731" y="365761"/>
            <a:ext cx="9554887" cy="77372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DHCP Client Configuration - Windows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240041" y="1485339"/>
            <a:ext cx="9381066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On the desktop – right click ‘My Network Places’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Select properties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In the window that opens right click on ‘Local Area Connection’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Select properties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Double click ‘Internet Protocol (TCP/IP)’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Select the option ‘Obtain an IP Address Automatically’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r>
              <a:rPr lang="fr-FR" sz="2400" dirty="0">
                <a:latin typeface="Times New Roman" pitchFamily="18" charset="0"/>
                <a:cs typeface="Times New Roman" pitchFamily="18" charset="0"/>
              </a:rPr>
              <a:t>Click OK on all open windows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v"/>
            </a:pPr>
            <a:endParaRPr lang="fr-FR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8983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/root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default home directory of the root.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742950" lvl="2" indent="-342900">
              <a:lnSpc>
                <a:spcPct val="150000"/>
              </a:lnSpc>
              <a:buClr>
                <a:schemeClr val="tx1"/>
              </a:buClr>
              <a:buSzPct val="100000"/>
              <a:buFont typeface="Calibri" pitchFamily="34" charset="0"/>
              <a:buChar char="–"/>
              <a:defRPr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Linux / Unix the administrator is called as root.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269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91402" y="0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NFS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16373" y="1232122"/>
            <a:ext cx="9062199" cy="3880773"/>
          </a:xfrm>
        </p:spPr>
        <p:txBody>
          <a:bodyPr numCol="2">
            <a:noAutofit/>
          </a:bodyPr>
          <a:lstStyle/>
          <a:p>
            <a:pPr eaLnBrk="1" hangingPunct="1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Installation packages</a:t>
            </a:r>
            <a:endParaRPr lang="it-IT" sz="28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nfs*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rpcbind*</a:t>
            </a:r>
            <a:endParaRPr lang="en-US" sz="28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eaLnBrk="1" hangingPunct="1">
              <a:buClr>
                <a:schemeClr val="tx1"/>
              </a:buClr>
              <a:buFont typeface="Wingdings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Port numbers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2049	nfs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111 	rpcbind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Configuration file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/etc/exports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endParaRPr lang="it-IT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endParaRPr lang="it-IT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eaLnBrk="1" hangingPunct="1"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Service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nfs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rpcbind</a:t>
            </a:r>
          </a:p>
          <a:p>
            <a:pPr eaLnBrk="1" hangingPunct="1"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it-IT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Daemon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nfsd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mountd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statd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r>
              <a:rPr lang="en-US" sz="28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lockd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 typeface="Wingdings" pitchFamily="2" charset="2"/>
              <a:buChar char="v"/>
              <a:defRPr/>
            </a:pPr>
            <a:endParaRPr lang="en-US" sz="2800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8844830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1898375" y="1490010"/>
            <a:ext cx="8428382" cy="2128955"/>
            <a:chOff x="374375" y="2998284"/>
            <a:chExt cx="8428382" cy="1727035"/>
          </a:xfrm>
          <a:solidFill>
            <a:srgbClr val="92D050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374375" y="2998284"/>
              <a:ext cx="8428382" cy="172703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9905" y="3091053"/>
              <a:ext cx="8083826" cy="349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Edit the NFS configuration file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532" y="3574753"/>
              <a:ext cx="7942467" cy="3674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[root@nisserver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itchFamily="18" charset="0"/>
                  <a:cs typeface="Times New Roman" pitchFamily="18" charset="0"/>
                </a:rPr>
                <a:t>vi  /etc/exports</a:t>
              </a:r>
              <a:endParaRPr lang="en-US" sz="22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NFS Server Configuration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2151797" y="2682725"/>
            <a:ext cx="7983940" cy="717298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71700" y="2795678"/>
            <a:ext cx="779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/home		192.168.0.0/255.255.255.0(rw,sync)</a:t>
            </a:r>
          </a:p>
        </p:txBody>
      </p:sp>
      <p:grpSp>
        <p:nvGrpSpPr>
          <p:cNvPr id="18" name="Group 9"/>
          <p:cNvGrpSpPr/>
          <p:nvPr/>
        </p:nvGrpSpPr>
        <p:grpSpPr>
          <a:xfrm>
            <a:off x="1898750" y="3763080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21" name="Rounded Rectangle 2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Restart the NFS service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219" y="2034207"/>
              <a:ext cx="8083826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itchFamily="18" charset="0"/>
                  <a:cs typeface="Times New Roman" pitchFamily="18" charset="0"/>
                </a:rPr>
                <a:t>[root@nisserver ~]#  </a:t>
              </a:r>
              <a:r>
                <a:rPr lang="en-US" sz="2400" b="1" dirty="0">
                  <a:latin typeface="Times New Roman" pitchFamily="18" charset="0"/>
                  <a:cs typeface="Times New Roman" pitchFamily="18" charset="0"/>
                </a:rPr>
                <a:t>service  nfs  restart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480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147619" y="2183639"/>
            <a:ext cx="10057296" cy="174513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WEB SERVER and WEBMIN</a:t>
            </a:r>
          </a:p>
          <a:p>
            <a:pPr algn="ctr">
              <a:defRPr/>
            </a:pPr>
            <a:endParaRPr lang="en-US" sz="3600" b="1" kern="10" spc="50" dirty="0">
              <a:ln w="11430"/>
              <a:solidFill>
                <a:schemeClr val="accent2">
                  <a:satMod val="15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6337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Unix / Linux Based Web Servers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TUX – </a:t>
            </a:r>
            <a:r>
              <a:rPr lang="en-US" dirty="0">
                <a:sym typeface="Wingdings" pitchFamily="2" charset="2"/>
              </a:rPr>
              <a:t>In-Kernel web server that supports only text.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Apache – </a:t>
            </a:r>
            <a:r>
              <a:rPr lang="en-US" dirty="0">
                <a:sym typeface="Wingdings" pitchFamily="2" charset="2"/>
              </a:rPr>
              <a:t>The most popular web server.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AOL – </a:t>
            </a:r>
            <a:r>
              <a:rPr lang="en-US" dirty="0">
                <a:sym typeface="Wingdings" pitchFamily="2" charset="2"/>
              </a:rPr>
              <a:t>American Online free web server.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Sun One – </a:t>
            </a:r>
            <a:r>
              <a:rPr lang="en-US" dirty="0">
                <a:sym typeface="Wingdings" pitchFamily="2" charset="2"/>
              </a:rPr>
              <a:t>Web server from SUN previously called as iPlanet</a:t>
            </a:r>
          </a:p>
          <a:p>
            <a:pPr marL="0" indent="0"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dirty="0">
              <a:solidFill>
                <a:srgbClr val="FF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70275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Apache is a free and open source software.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The application is available for a wide variety of operating systems, including Unix, Linux and Windows.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The majority of all web servers using Apache are Linux web servers.</a:t>
            </a:r>
          </a:p>
        </p:txBody>
      </p:sp>
    </p:spTree>
    <p:extLst>
      <p:ext uri="{BB962C8B-B14F-4D97-AF65-F5344CB8AC3E}">
        <p14:creationId xmlns:p14="http://schemas.microsoft.com/office/powerpoint/2010/main" val="22141040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5868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</a:t>
            </a:r>
          </a:p>
        </p:txBody>
      </p:sp>
      <p:pic>
        <p:nvPicPr>
          <p:cNvPr id="481283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80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http://www.zoomgroup.com</a:t>
            </a:r>
          </a:p>
        </p:txBody>
      </p:sp>
    </p:spTree>
    <p:extLst>
      <p:ext uri="{BB962C8B-B14F-4D97-AF65-F5344CB8AC3E}">
        <p14:creationId xmlns:p14="http://schemas.microsoft.com/office/powerpoint/2010/main" val="1720976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8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54642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6"/>
            <a:ext cx="10514503" cy="5121773"/>
            <a:chOff x="576154" y="1096055"/>
            <a:chExt cx="7885877" cy="5121773"/>
          </a:xfrm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7189807" cy="5121773"/>
              <a:chOff x="576154" y="1096055"/>
              <a:chExt cx="7189807" cy="5121773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4" name="Picture 140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19107" y="37991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2" name="Picture 45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5" name="AutoShape 69"/>
              <p:cNvSpPr>
                <a:spLocks noChangeArrowheads="1"/>
              </p:cNvSpPr>
              <p:nvPr/>
            </p:nvSpPr>
            <p:spPr bwMode="auto">
              <a:xfrm>
                <a:off x="6162466" y="5324475"/>
                <a:ext cx="1590615" cy="421233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Windows Client</a:t>
                </a:r>
              </a:p>
            </p:txBody>
          </p:sp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Linux Client</a:t>
                </a:r>
              </a:p>
            </p:txBody>
          </p:sp>
          <p:sp>
            <p:nvSpPr>
              <p:cNvPr id="55412" name="Text Box 116"/>
              <p:cNvSpPr txBox="1">
                <a:spLocks noChangeArrowheads="1"/>
              </p:cNvSpPr>
              <p:nvPr/>
            </p:nvSpPr>
            <p:spPr bwMode="auto">
              <a:xfrm>
                <a:off x="5694317" y="5250734"/>
                <a:ext cx="3500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Ali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5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graphicFrame>
            <p:nvGraphicFramePr>
              <p:cNvPr id="55430" name="Object 134"/>
              <p:cNvGraphicFramePr>
                <a:graphicFrameLocks noChangeAspect="1"/>
              </p:cNvGraphicFramePr>
              <p:nvPr/>
            </p:nvGraphicFramePr>
            <p:xfrm>
              <a:off x="5476195" y="4267437"/>
              <a:ext cx="814387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6" r:id="rId7" imgW="700965" imgH="914400" progId="">
                      <p:embed/>
                    </p:oleObj>
                  </mc:Choice>
                  <mc:Fallback>
                    <p:oleObj r:id="rId7" imgW="700965" imgH="914400" progId="">
                      <p:embed/>
                      <p:pic>
                        <p:nvPicPr>
                          <p:cNvPr id="55430" name="Object 1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6195" y="4267437"/>
                            <a:ext cx="814387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  <p:sp>
            <p:nvSpPr>
              <p:cNvPr id="47" name="AutoShape 142"/>
              <p:cNvSpPr>
                <a:spLocks noChangeArrowheads="1"/>
              </p:cNvSpPr>
              <p:nvPr/>
            </p:nvSpPr>
            <p:spPr bwMode="auto">
              <a:xfrm>
                <a:off x="6162467" y="5797204"/>
                <a:ext cx="160349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</a:t>
                </a:r>
              </a:p>
            </p:txBody>
          </p:sp>
          <p:sp>
            <p:nvSpPr>
              <p:cNvPr id="69" name="AutoShape 73"/>
              <p:cNvSpPr>
                <a:spLocks noChangeArrowheads="1"/>
              </p:cNvSpPr>
              <p:nvPr/>
            </p:nvSpPr>
            <p:spPr bwMode="auto">
              <a:xfrm>
                <a:off x="3339653" y="4963205"/>
                <a:ext cx="1723665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zoomgroup.com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182043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Web Server</a:t>
                </a:r>
              </a:p>
            </p:txBody>
          </p:sp>
          <p:sp>
            <p:nvSpPr>
              <p:cNvPr id="49" name="AutoShape 142"/>
              <p:cNvSpPr>
                <a:spLocks noChangeArrowheads="1"/>
              </p:cNvSpPr>
              <p:nvPr/>
            </p:nvSpPr>
            <p:spPr bwMode="auto">
              <a:xfrm>
                <a:off x="6989846" y="2305662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192.168.0.253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2193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 descr="windows-logo-larg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09" t="23952" r="34694" b="28143"/>
          <a:stretch>
            <a:fillRect/>
          </a:stretch>
        </p:blipFill>
        <p:spPr bwMode="auto">
          <a:xfrm>
            <a:off x="8399187" y="4076013"/>
            <a:ext cx="7112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9" name="Group 120"/>
          <p:cNvGraphicFramePr>
            <a:graphicFrameLocks noGrp="1"/>
          </p:cNvGraphicFramePr>
          <p:nvPr/>
        </p:nvGraphicFramePr>
        <p:xfrm>
          <a:off x="2517771" y="1113753"/>
          <a:ext cx="6551674" cy="979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</a:t>
            </a:r>
          </a:p>
        </p:txBody>
      </p:sp>
      <p:sp>
        <p:nvSpPr>
          <p:cNvPr id="36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graphicFrame>
        <p:nvGraphicFramePr>
          <p:cNvPr id="43" name="Group 119"/>
          <p:cNvGraphicFramePr>
            <a:graphicFrameLocks noGrp="1"/>
          </p:cNvGraphicFramePr>
          <p:nvPr/>
        </p:nvGraphicFramePr>
        <p:xfrm>
          <a:off x="6041461" y="1437075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380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mph" presetSubtype="0" ac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36" grpId="1"/>
      <p:bldP spid="39" grpId="0"/>
      <p:bldP spid="41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0050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192000" cy="52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82371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 Web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Packages</a:t>
            </a:r>
          </a:p>
          <a:p>
            <a:pPr lvl="1"/>
            <a:r>
              <a:rPr lang="en-US" sz="2200" dirty="0"/>
              <a:t>httpd*.rpm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Port Numbers</a:t>
            </a:r>
            <a:r>
              <a:rPr lang="en-US" dirty="0">
                <a:solidFill>
                  <a:srgbClr val="FF0000"/>
                </a:solidFill>
              </a:rPr>
              <a:t> 		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80	Hyper Text Transfer Protocol (HTTP)</a:t>
            </a: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Configuration File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/etc/httpd/conf/httpd.conf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Service / Daemon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httpd</a:t>
            </a:r>
          </a:p>
        </p:txBody>
      </p:sp>
    </p:spTree>
    <p:extLst>
      <p:ext uri="{BB962C8B-B14F-4D97-AF65-F5344CB8AC3E}">
        <p14:creationId xmlns:p14="http://schemas.microsoft.com/office/powerpoint/2010/main" val="401038416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5986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6"/>
            <a:ext cx="10514503" cy="5121773"/>
            <a:chOff x="576154" y="1096055"/>
            <a:chExt cx="7885877" cy="5121773"/>
          </a:xfrm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7189807" cy="5121773"/>
              <a:chOff x="576154" y="1096055"/>
              <a:chExt cx="7189807" cy="5121773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4" name="Picture 140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19107" y="37991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2" name="Picture 45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5" name="AutoShape 69"/>
              <p:cNvSpPr>
                <a:spLocks noChangeArrowheads="1"/>
              </p:cNvSpPr>
              <p:nvPr/>
            </p:nvSpPr>
            <p:spPr bwMode="auto">
              <a:xfrm>
                <a:off x="6162466" y="5324475"/>
                <a:ext cx="1590615" cy="421233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Windows Client</a:t>
                </a:r>
              </a:p>
            </p:txBody>
          </p:sp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Linux Client</a:t>
                </a:r>
              </a:p>
            </p:txBody>
          </p:sp>
          <p:sp>
            <p:nvSpPr>
              <p:cNvPr id="55412" name="Text Box 116"/>
              <p:cNvSpPr txBox="1">
                <a:spLocks noChangeArrowheads="1"/>
              </p:cNvSpPr>
              <p:nvPr/>
            </p:nvSpPr>
            <p:spPr bwMode="auto">
              <a:xfrm>
                <a:off x="5694317" y="5250734"/>
                <a:ext cx="3500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Ali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69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graphicFrame>
            <p:nvGraphicFramePr>
              <p:cNvPr id="55430" name="Object 134"/>
              <p:cNvGraphicFramePr>
                <a:graphicFrameLocks noChangeAspect="1"/>
              </p:cNvGraphicFramePr>
              <p:nvPr/>
            </p:nvGraphicFramePr>
            <p:xfrm>
              <a:off x="5476195" y="4267437"/>
              <a:ext cx="814387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0" r:id="rId7" imgW="700965" imgH="914400" progId="">
                      <p:embed/>
                    </p:oleObj>
                  </mc:Choice>
                  <mc:Fallback>
                    <p:oleObj r:id="rId7" imgW="700965" imgH="914400" progId="">
                      <p:embed/>
                      <p:pic>
                        <p:nvPicPr>
                          <p:cNvPr id="55430" name="Object 1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6195" y="4267437"/>
                            <a:ext cx="814387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  <p:sp>
            <p:nvSpPr>
              <p:cNvPr id="47" name="AutoShape 142"/>
              <p:cNvSpPr>
                <a:spLocks noChangeArrowheads="1"/>
              </p:cNvSpPr>
              <p:nvPr/>
            </p:nvSpPr>
            <p:spPr bwMode="auto">
              <a:xfrm>
                <a:off x="6162467" y="5797204"/>
                <a:ext cx="160349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</a:t>
                </a:r>
              </a:p>
            </p:txBody>
          </p:sp>
          <p:sp>
            <p:nvSpPr>
              <p:cNvPr id="69" name="AutoShape 73"/>
              <p:cNvSpPr>
                <a:spLocks noChangeArrowheads="1"/>
              </p:cNvSpPr>
              <p:nvPr/>
            </p:nvSpPr>
            <p:spPr bwMode="auto">
              <a:xfrm>
                <a:off x="3339653" y="4963205"/>
                <a:ext cx="1723665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zoomgroup.com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182043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Web Server</a:t>
                </a:r>
              </a:p>
            </p:txBody>
          </p:sp>
          <p:sp>
            <p:nvSpPr>
              <p:cNvPr id="49" name="AutoShape 142"/>
              <p:cNvSpPr>
                <a:spLocks noChangeArrowheads="1"/>
              </p:cNvSpPr>
              <p:nvPr/>
            </p:nvSpPr>
            <p:spPr bwMode="auto">
              <a:xfrm>
                <a:off x="6989846" y="2305662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192.168.0.253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2193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 descr="windows-logo-larg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09" t="23952" r="34694" b="28143"/>
          <a:stretch>
            <a:fillRect/>
          </a:stretch>
        </p:blipFill>
        <p:spPr bwMode="auto">
          <a:xfrm>
            <a:off x="8399187" y="4076013"/>
            <a:ext cx="7112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2282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/home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677334" y="2160589"/>
            <a:ext cx="9760894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the home directories of all users (similar to ‘Documents and Setting’ folder in Windows).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any user logs in the current working directory by default is the users home directory.</a:t>
            </a:r>
          </a:p>
        </p:txBody>
      </p:sp>
    </p:spTree>
    <p:extLst>
      <p:ext uri="{BB962C8B-B14F-4D97-AF65-F5344CB8AC3E}">
        <p14:creationId xmlns:p14="http://schemas.microsoft.com/office/powerpoint/2010/main" val="10365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5986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Authentication Configuration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6"/>
            <a:ext cx="10514503" cy="5121773"/>
            <a:chOff x="576154" y="1096055"/>
            <a:chExt cx="7885877" cy="5121773"/>
          </a:xfrm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7189807" cy="5121773"/>
              <a:chOff x="576154" y="1096055"/>
              <a:chExt cx="7189807" cy="5121773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4" name="Picture 140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19107" y="37991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2" name="Picture 45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5" name="AutoShape 69"/>
              <p:cNvSpPr>
                <a:spLocks noChangeArrowheads="1"/>
              </p:cNvSpPr>
              <p:nvPr/>
            </p:nvSpPr>
            <p:spPr bwMode="auto">
              <a:xfrm>
                <a:off x="6162466" y="5324475"/>
                <a:ext cx="1590615" cy="421233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Windows Client</a:t>
                </a:r>
              </a:p>
            </p:txBody>
          </p:sp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Linux Client</a:t>
                </a:r>
              </a:p>
            </p:txBody>
          </p:sp>
          <p:sp>
            <p:nvSpPr>
              <p:cNvPr id="55412" name="Text Box 116"/>
              <p:cNvSpPr txBox="1">
                <a:spLocks noChangeArrowheads="1"/>
              </p:cNvSpPr>
              <p:nvPr/>
            </p:nvSpPr>
            <p:spPr bwMode="auto">
              <a:xfrm>
                <a:off x="5694317" y="5250734"/>
                <a:ext cx="3500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Ali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93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graphicFrame>
            <p:nvGraphicFramePr>
              <p:cNvPr id="55430" name="Object 134"/>
              <p:cNvGraphicFramePr>
                <a:graphicFrameLocks noChangeAspect="1"/>
              </p:cNvGraphicFramePr>
              <p:nvPr/>
            </p:nvGraphicFramePr>
            <p:xfrm>
              <a:off x="5476195" y="4267437"/>
              <a:ext cx="814387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94" r:id="rId7" imgW="700965" imgH="914400" progId="">
                      <p:embed/>
                    </p:oleObj>
                  </mc:Choice>
                  <mc:Fallback>
                    <p:oleObj r:id="rId7" imgW="700965" imgH="914400" progId="">
                      <p:embed/>
                      <p:pic>
                        <p:nvPicPr>
                          <p:cNvPr id="55430" name="Object 1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76195" y="4267437"/>
                            <a:ext cx="814387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  <p:sp>
            <p:nvSpPr>
              <p:cNvPr id="47" name="AutoShape 142"/>
              <p:cNvSpPr>
                <a:spLocks noChangeArrowheads="1"/>
              </p:cNvSpPr>
              <p:nvPr/>
            </p:nvSpPr>
            <p:spPr bwMode="auto">
              <a:xfrm>
                <a:off x="6162467" y="5797204"/>
                <a:ext cx="160349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</a:t>
                </a:r>
              </a:p>
            </p:txBody>
          </p:sp>
          <p:sp>
            <p:nvSpPr>
              <p:cNvPr id="69" name="AutoShape 73"/>
              <p:cNvSpPr>
                <a:spLocks noChangeArrowheads="1"/>
              </p:cNvSpPr>
              <p:nvPr/>
            </p:nvSpPr>
            <p:spPr bwMode="auto">
              <a:xfrm>
                <a:off x="3339653" y="4963205"/>
                <a:ext cx="1723665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zoomgroup.com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182043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ysClr val="windowText" lastClr="000000"/>
                    </a:solidFill>
                    <a:latin typeface="+mj-lt"/>
                  </a:rPr>
                  <a:t>Web Server</a:t>
                </a:r>
              </a:p>
            </p:txBody>
          </p:sp>
          <p:sp>
            <p:nvSpPr>
              <p:cNvPr id="49" name="AutoShape 142"/>
              <p:cNvSpPr>
                <a:spLocks noChangeArrowheads="1"/>
              </p:cNvSpPr>
              <p:nvPr/>
            </p:nvSpPr>
            <p:spPr bwMode="auto">
              <a:xfrm>
                <a:off x="6989846" y="2305662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192.168.0.253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2193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6" descr="windows-logo-larg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09" t="23952" r="34694" b="28143"/>
          <a:stretch>
            <a:fillRect/>
          </a:stretch>
        </p:blipFill>
        <p:spPr bwMode="auto">
          <a:xfrm>
            <a:off x="8399187" y="4076013"/>
            <a:ext cx="7112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951267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 Web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Apache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6591" y="1981394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[root@webserver ~]#  </a:t>
              </a:r>
              <a:r>
                <a:rPr lang="en-US" sz="2400" b="1" dirty="0">
                  <a:latin typeface="+mj-lt"/>
                </a:rPr>
                <a:t>yum install httpd* -y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49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 Web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711167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/etc/httpd/conf/httpd.conf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88"/>
            <a:ext cx="10645253" cy="3229212"/>
            <a:chOff x="627797" y="4339988"/>
            <a:chExt cx="7983940" cy="171961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122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latin typeface="+mj-lt"/>
                </a:rPr>
                <a:t>ServerAdmin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root@zoomgroup.com</a:t>
              </a:r>
            </a:p>
            <a:p>
              <a:r>
                <a:rPr lang="nl-NL" sz="2400" b="1" dirty="0">
                  <a:latin typeface="+mj-lt"/>
                </a:rPr>
                <a:t>ServerName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www.zoomgroup.com:80</a:t>
              </a:r>
            </a:p>
            <a:p>
              <a:r>
                <a:rPr lang="nl-NL" sz="2400" b="1" dirty="0">
                  <a:latin typeface="+mj-lt"/>
                </a:rPr>
                <a:t>DocumentRoot  "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/var/www/html</a:t>
              </a:r>
              <a:r>
                <a:rPr lang="nl-NL" sz="2400" b="1" dirty="0">
                  <a:latin typeface="+mj-lt"/>
                </a:rPr>
                <a:t>"</a:t>
              </a:r>
            </a:p>
            <a:p>
              <a:r>
                <a:rPr lang="nl-NL" sz="2400" b="1" dirty="0">
                  <a:latin typeface="+mj-lt"/>
                </a:rPr>
                <a:t>DirectoryIndex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linuxgroup.html</a:t>
              </a:r>
              <a:endParaRPr lang="en-US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140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 Web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web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httpd  restart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728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213999"/>
            <a:chOff x="371061" y="1457738"/>
            <a:chExt cx="8428382" cy="93119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31198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Configure primary DNS server address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[root@client1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/etc/resolv.conf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1"/>
            <a:ext cx="10645253" cy="1619534"/>
            <a:chOff x="627797" y="4339988"/>
            <a:chExt cx="7983940" cy="86243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862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63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DNS server IP address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nameserver  192.168.0.252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991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1997786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905" y="3091053"/>
              <a:ext cx="8083826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To access the website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574753"/>
              <a:ext cx="8171068" cy="12464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Open a browser (FireFox).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In the URL address box type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http://www.zoomgroup.com  or  http://192.168.0.253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97067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2505618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8940" y="3091053"/>
              <a:ext cx="7046751" cy="3680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To access the website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574753"/>
              <a:ext cx="8171068" cy="128869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Configure the DNS IP address in the TCP/IP properties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Open a browser (Internet Explore, FireFox, etc).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In the URL address box type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http://www.zoomgroup.com  or  http://192.168.0.253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Windows Client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4208731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DNS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yum install  bind* -y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810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3664761"/>
            <a:chOff x="371061" y="1457738"/>
            <a:chExt cx="8428382" cy="130462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04621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96593" y="1504659"/>
              <a:ext cx="5961987" cy="15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698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101"/>
            <a:ext cx="10645253" cy="2481087"/>
            <a:chOff x="627797" y="4339988"/>
            <a:chExt cx="7983940" cy="191008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1777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latin typeface="+mj-lt"/>
                </a:rPr>
                <a:t>listen-on port 53 { 127.0.0.0;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192.168.0.252;  </a:t>
              </a:r>
              <a:r>
                <a:rPr lang="nl-NL" sz="2400" b="1" dirty="0">
                  <a:latin typeface="+mj-lt"/>
                </a:rPr>
                <a:t>};</a:t>
              </a:r>
            </a:p>
            <a:p>
              <a:r>
                <a:rPr lang="nl-NL" sz="2400" b="1" dirty="0">
                  <a:latin typeface="+mj-lt"/>
                </a:rPr>
                <a:t>   </a:t>
              </a:r>
            </a:p>
            <a:p>
              <a:r>
                <a:rPr lang="nl-NL" sz="2400" b="1" dirty="0">
                  <a:latin typeface="+mj-lt"/>
                </a:rPr>
                <a:t>allow-query { localhost;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192.168.0.0/24;  </a:t>
              </a:r>
              <a:r>
                <a:rPr lang="nl-NL" sz="2400" b="1" dirty="0">
                  <a:latin typeface="+mj-lt"/>
                </a:rPr>
                <a:t>};</a:t>
              </a:r>
            </a:p>
            <a:p>
              <a:endParaRPr lang="nl-NL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021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3834299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96593" y="1504659"/>
              <a:ext cx="5961987" cy="15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1688113"/>
              <a:ext cx="8083826" cy="1698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/etc/named.rfc1912.zones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59874" y="2575839"/>
            <a:ext cx="10645253" cy="2588525"/>
            <a:chOff x="627797" y="4339988"/>
            <a:chExt cx="7983940" cy="137844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37844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9673" y="4422116"/>
              <a:ext cx="7833825" cy="122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lines at the bottom of the file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zone "zoomgroup.com"  IN {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type master; 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file “linuxgroup.for";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259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1003" y="2967335"/>
            <a:ext cx="653143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Introduction</a:t>
            </a:r>
            <a:endParaRPr lang="en-US" sz="5400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/boot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549878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the kernel, which is the core of the operating system.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contains the files related for booting the OS such as the boot loader.</a:t>
            </a:r>
          </a:p>
        </p:txBody>
      </p:sp>
    </p:spTree>
    <p:extLst>
      <p:ext uri="{BB962C8B-B14F-4D97-AF65-F5344CB8AC3E}">
        <p14:creationId xmlns:p14="http://schemas.microsoft.com/office/powerpoint/2010/main" val="16906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804075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Copy the forward lookup zone file for editing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86612"/>
              <a:ext cx="8083826" cy="401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/var/named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[root@dns  named]#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cp  -p  named.localhost   linuxgroup.for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0935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4803290"/>
            <a:chOff x="371061" y="1457738"/>
            <a:chExt cx="8428382" cy="151570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51570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9320" y="1481418"/>
              <a:ext cx="6129413" cy="1359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72" y="1594640"/>
              <a:ext cx="8026995" cy="1505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named]# 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+mj-lt"/>
                </a:rPr>
                <a:t>vi  linuxgroup.for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601015" y="2356832"/>
            <a:ext cx="11024315" cy="3747751"/>
            <a:chOff x="627797" y="4310916"/>
            <a:chExt cx="7983940" cy="175636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10916"/>
              <a:ext cx="7983940" cy="17563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85778"/>
              <a:ext cx="7833825" cy="160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+mj-lt"/>
                </a:rPr>
                <a:t>Make the following entries</a:t>
              </a:r>
              <a:endParaRPr lang="en-US" b="1" dirty="0">
                <a:latin typeface="+mj-lt"/>
              </a:endParaRP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$TTL  86400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@		IN   	SOA      dns.zoomgroup.com.  root.zoomgroup.com.(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			0	; serial (d. adams)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            			1D	; refresh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			3H	; retry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			1W	; expiry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			1D )	; minimum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		IN NS		dns.zoomgroup.com.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dns		IN A		192.168.0.252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webserver	IN A		192.168.0.253</a:t>
              </a:r>
            </a:p>
            <a:p>
              <a:r>
                <a:rPr lang="nl-NL" b="1" dirty="0">
                  <a:solidFill>
                    <a:srgbClr val="0000FF"/>
                  </a:solidFill>
                  <a:latin typeface="+mj-lt"/>
                </a:rPr>
                <a:t>www		IN CNAME	webserver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991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151914"/>
            <a:chOff x="371061" y="1457738"/>
            <a:chExt cx="8428382" cy="9773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773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3361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Configure primary DNS server address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479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/etc/resolv.conf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1"/>
            <a:ext cx="10645253" cy="1619534"/>
            <a:chOff x="627797" y="4339988"/>
            <a:chExt cx="7983940" cy="86243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862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63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DNS server IP address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nameserver  192.168.0.252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961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DNS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named  restart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check the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dig  www.zoomgroup.com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511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 Authentication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604917"/>
            <a:chOff x="371061" y="1457738"/>
            <a:chExt cx="8428382" cy="133419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34191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/etc/httpd/conf/httpd.conf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2"/>
            <a:ext cx="10645253" cy="3079843"/>
            <a:chOff x="627797" y="4339985"/>
            <a:chExt cx="7983940" cy="164007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5"/>
              <a:ext cx="7983940" cy="16400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49434"/>
              <a:ext cx="7833825" cy="162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below lines</a:t>
              </a:r>
            </a:p>
            <a:p>
              <a:endParaRPr lang="en-US" sz="2400" b="1" dirty="0">
                <a:solidFill>
                  <a:srgbClr val="0000FF"/>
                </a:solidFill>
                <a:latin typeface="+mj-lt"/>
              </a:endParaRP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&lt;Directory /var/www/html&gt;</a:t>
              </a: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    AuthUserFile  /etc/httpd/conf/htpasswd</a:t>
              </a: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    AuthName   "WebAuthentication"</a:t>
              </a: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    AuthType  Basic</a:t>
              </a: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    Require  valid-user</a:t>
              </a:r>
            </a:p>
            <a:p>
              <a:r>
                <a:rPr lang="en-US" sz="2400" b="1" dirty="0">
                  <a:solidFill>
                    <a:srgbClr val="0000FF"/>
                  </a:solidFill>
                  <a:latin typeface="+mj-lt"/>
                </a:rPr>
                <a:t>&lt;/Directory&gt;</a:t>
              </a:r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880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 Authentication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40"/>
            <a:ext cx="11237843" cy="2611985"/>
            <a:chOff x="371061" y="1457738"/>
            <a:chExt cx="8428382" cy="99270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992709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1637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Create a user and assign a password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8" y="1762620"/>
              <a:ext cx="8152089" cy="6199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htpasswd  -c  /etc/httpd/conf/htpasswd   		           ravi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New password: ******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Re-type new password: ******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7799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092200" y="2266121"/>
            <a:ext cx="1005729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Virtual Hosting</a:t>
            </a:r>
          </a:p>
        </p:txBody>
      </p:sp>
    </p:spTree>
    <p:extLst>
      <p:ext uri="{BB962C8B-B14F-4D97-AF65-F5344CB8AC3E}">
        <p14:creationId xmlns:p14="http://schemas.microsoft.com/office/powerpoint/2010/main" val="2018976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Virtual Hosting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Hosting more than one website on a single server is called as </a:t>
            </a:r>
            <a:r>
              <a:rPr lang="en-US" dirty="0">
                <a:solidFill>
                  <a:srgbClr val="FF0000"/>
                </a:solidFill>
              </a:rPr>
              <a:t>Virtual Hosting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virtual hosting: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Name based virtual hosting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IP based virtual hosting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Port based virtual hosting</a:t>
            </a:r>
          </a:p>
        </p:txBody>
      </p:sp>
    </p:spTree>
    <p:extLst>
      <p:ext uri="{BB962C8B-B14F-4D97-AF65-F5344CB8AC3E}">
        <p14:creationId xmlns:p14="http://schemas.microsoft.com/office/powerpoint/2010/main" val="25724526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9221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Name  Based Virtual Hosting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768205" y="1096055"/>
            <a:ext cx="10535091" cy="5094478"/>
            <a:chOff x="576154" y="1096055"/>
            <a:chExt cx="7901318" cy="5094478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0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 Server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</a:t>
              </a:r>
            </a:p>
          </p:txBody>
        </p:sp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892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192.168.0.252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pic>
          <p:nvPicPr>
            <p:cNvPr id="45" name="Picture 44" descr="Computer_DesktopComputer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5065" y="1712487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AutoShape 72"/>
            <p:cNvSpPr>
              <a:spLocks noChangeArrowheads="1"/>
            </p:cNvSpPr>
            <p:nvPr/>
          </p:nvSpPr>
          <p:spPr bwMode="auto">
            <a:xfrm>
              <a:off x="7005288" y="1820437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Web Server</a:t>
              </a:r>
            </a:p>
          </p:txBody>
        </p:sp>
        <p:sp>
          <p:nvSpPr>
            <p:cNvPr id="49" name="AutoShape 142"/>
            <p:cNvSpPr>
              <a:spLocks noChangeArrowheads="1"/>
            </p:cNvSpPr>
            <p:nvPr/>
          </p:nvSpPr>
          <p:spPr bwMode="auto">
            <a:xfrm>
              <a:off x="7005288" y="2299388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pic>
          <p:nvPicPr>
            <p:cNvPr id="50" name="Picture 2"/>
            <p:cNvPicPr>
              <a:picLocks noChangeArrowheads="1"/>
            </p:cNvPicPr>
            <p:nvPr/>
          </p:nvPicPr>
          <p:blipFill>
            <a:blip r:embed="rId4" cstate="print"/>
            <a:srcRect b="4012"/>
            <a:stretch>
              <a:fillRect/>
            </a:stretch>
          </p:blipFill>
          <p:spPr bwMode="auto">
            <a:xfrm>
              <a:off x="7019004" y="4067215"/>
              <a:ext cx="1444752" cy="88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AutoShape 142"/>
            <p:cNvSpPr>
              <a:spLocks noChangeArrowheads="1"/>
            </p:cNvSpPr>
            <p:nvPr/>
          </p:nvSpPr>
          <p:spPr bwMode="auto">
            <a:xfrm>
              <a:off x="7005288" y="3723772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www.zoomgroup.com</a:t>
              </a:r>
            </a:p>
          </p:txBody>
        </p:sp>
        <p:sp>
          <p:nvSpPr>
            <p:cNvPr id="40" name="AutoShape 142"/>
            <p:cNvSpPr>
              <a:spLocks noChangeArrowheads="1"/>
            </p:cNvSpPr>
            <p:nvPr/>
          </p:nvSpPr>
          <p:spPr bwMode="auto">
            <a:xfrm>
              <a:off x="7005288" y="5012510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www.kaspersky.com</a:t>
              </a:r>
            </a:p>
          </p:txBody>
        </p:sp>
        <p:pic>
          <p:nvPicPr>
            <p:cNvPr id="27" name="Picture 48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5824" y="3786983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7" r:id="rId6" imgW="700965" imgH="914400" progId="">
                    <p:embed/>
                  </p:oleObj>
                </mc:Choice>
                <mc:Fallback>
                  <p:oleObj r:id="rId6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2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8323" y="2815370"/>
              <a:ext cx="1446115" cy="81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0041341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643" y="1"/>
            <a:ext cx="8993875" cy="655093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http://www.zoomgroup.com</a:t>
            </a:r>
          </a:p>
        </p:txBody>
      </p:sp>
    </p:spTree>
    <p:extLst>
      <p:ext uri="{BB962C8B-B14F-4D97-AF65-F5344CB8AC3E}">
        <p14:creationId xmlns:p14="http://schemas.microsoft.com/office/powerpoint/2010/main" val="3702538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/sbin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873435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sbin stands for system binary.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essential system commands which can only be used by the superuser (root).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Example:- fdisk, dump, etc.</a:t>
            </a:r>
          </a:p>
        </p:txBody>
      </p:sp>
    </p:spTree>
    <p:extLst>
      <p:ext uri="{BB962C8B-B14F-4D97-AF65-F5344CB8AC3E}">
        <p14:creationId xmlns:p14="http://schemas.microsoft.com/office/powerpoint/2010/main" val="9258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-4555" y="0"/>
            <a:ext cx="10190921" cy="677636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768205" y="1096055"/>
            <a:ext cx="10535091" cy="5094478"/>
            <a:chOff x="576154" y="1096055"/>
            <a:chExt cx="7901318" cy="5094478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0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 Server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</a:t>
              </a:r>
            </a:p>
          </p:txBody>
        </p:sp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892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192.168.0.252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pic>
          <p:nvPicPr>
            <p:cNvPr id="45" name="Picture 44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5065" y="1712487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AutoShape 72"/>
            <p:cNvSpPr>
              <a:spLocks noChangeArrowheads="1"/>
            </p:cNvSpPr>
            <p:nvPr/>
          </p:nvSpPr>
          <p:spPr bwMode="auto">
            <a:xfrm>
              <a:off x="7005288" y="1820437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Web Server</a:t>
              </a:r>
            </a:p>
          </p:txBody>
        </p:sp>
        <p:sp>
          <p:nvSpPr>
            <p:cNvPr id="49" name="AutoShape 142"/>
            <p:cNvSpPr>
              <a:spLocks noChangeArrowheads="1"/>
            </p:cNvSpPr>
            <p:nvPr/>
          </p:nvSpPr>
          <p:spPr bwMode="auto">
            <a:xfrm>
              <a:off x="7005288" y="2299388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pic>
          <p:nvPicPr>
            <p:cNvPr id="50" name="Picture 2"/>
            <p:cNvPicPr>
              <a:picLocks noChangeArrowheads="1"/>
            </p:cNvPicPr>
            <p:nvPr/>
          </p:nvPicPr>
          <p:blipFill>
            <a:blip r:embed="rId5" cstate="print"/>
            <a:srcRect b="4012"/>
            <a:stretch>
              <a:fillRect/>
            </a:stretch>
          </p:blipFill>
          <p:spPr bwMode="auto">
            <a:xfrm>
              <a:off x="7019004" y="4067215"/>
              <a:ext cx="1444752" cy="88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AutoShape 142"/>
            <p:cNvSpPr>
              <a:spLocks noChangeArrowheads="1"/>
            </p:cNvSpPr>
            <p:nvPr/>
          </p:nvSpPr>
          <p:spPr bwMode="auto">
            <a:xfrm>
              <a:off x="7005288" y="3723772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www.zoomgroup.com</a:t>
              </a:r>
            </a:p>
          </p:txBody>
        </p:sp>
        <p:sp>
          <p:nvSpPr>
            <p:cNvPr id="40" name="AutoShape 142"/>
            <p:cNvSpPr>
              <a:spLocks noChangeArrowheads="1"/>
            </p:cNvSpPr>
            <p:nvPr/>
          </p:nvSpPr>
          <p:spPr bwMode="auto">
            <a:xfrm>
              <a:off x="7005288" y="5012510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www.kaspersky.com</a:t>
              </a:r>
            </a:p>
          </p:txBody>
        </p:sp>
        <p:pic>
          <p:nvPicPr>
            <p:cNvPr id="27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5824" y="3786983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1" r:id="rId6" imgW="700965" imgH="914400" progId="">
                    <p:embed/>
                  </p:oleObj>
                </mc:Choice>
                <mc:Fallback>
                  <p:oleObj r:id="rId6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2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8323" y="2815370"/>
              <a:ext cx="1446115" cy="81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 (192.168.0.253)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(192.168.0.253)</a:t>
            </a:r>
          </a:p>
        </p:txBody>
      </p:sp>
      <p:graphicFrame>
        <p:nvGraphicFramePr>
          <p:cNvPr id="37" name="Group 120"/>
          <p:cNvGraphicFramePr>
            <a:graphicFrameLocks noGrp="1"/>
          </p:cNvGraphicFramePr>
          <p:nvPr/>
        </p:nvGraphicFramePr>
        <p:xfrm>
          <a:off x="2517771" y="1113753"/>
          <a:ext cx="6551674" cy="18934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7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kaspersky.com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" name="Group 119"/>
          <p:cNvGraphicFramePr>
            <a:graphicFrameLocks noGrp="1"/>
          </p:cNvGraphicFramePr>
          <p:nvPr/>
        </p:nvGraphicFramePr>
        <p:xfrm>
          <a:off x="6041461" y="1437075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612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  <p:bldP spid="33" grpId="0"/>
      <p:bldP spid="36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32760"/>
            <a:ext cx="12191999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41676" y="-19710"/>
            <a:ext cx="10014869" cy="770337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</p:spTree>
    <p:extLst>
      <p:ext uri="{BB962C8B-B14F-4D97-AF65-F5344CB8AC3E}">
        <p14:creationId xmlns:p14="http://schemas.microsoft.com/office/powerpoint/2010/main" val="3597419510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22752" y="1"/>
            <a:ext cx="8993875" cy="655093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http://www.kaspersky.com</a:t>
            </a:r>
          </a:p>
        </p:txBody>
      </p:sp>
    </p:spTree>
    <p:extLst>
      <p:ext uri="{BB962C8B-B14F-4D97-AF65-F5344CB8AC3E}">
        <p14:creationId xmlns:p14="http://schemas.microsoft.com/office/powerpoint/2010/main" val="318077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-4555" y="0"/>
            <a:ext cx="10491304" cy="677636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768205" y="1096055"/>
            <a:ext cx="10535091" cy="5094478"/>
            <a:chOff x="576154" y="1096055"/>
            <a:chExt cx="7901318" cy="5094478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0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 Server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</a:t>
              </a:r>
            </a:p>
          </p:txBody>
        </p:sp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892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192.168.0.252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pic>
          <p:nvPicPr>
            <p:cNvPr id="45" name="Picture 44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5065" y="1712487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AutoShape 72"/>
            <p:cNvSpPr>
              <a:spLocks noChangeArrowheads="1"/>
            </p:cNvSpPr>
            <p:nvPr/>
          </p:nvSpPr>
          <p:spPr bwMode="auto">
            <a:xfrm>
              <a:off x="7005288" y="1820437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Web Server</a:t>
              </a:r>
            </a:p>
          </p:txBody>
        </p:sp>
        <p:sp>
          <p:nvSpPr>
            <p:cNvPr id="49" name="AutoShape 142"/>
            <p:cNvSpPr>
              <a:spLocks noChangeArrowheads="1"/>
            </p:cNvSpPr>
            <p:nvPr/>
          </p:nvSpPr>
          <p:spPr bwMode="auto">
            <a:xfrm>
              <a:off x="7005288" y="2299388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pic>
          <p:nvPicPr>
            <p:cNvPr id="50" name="Picture 2"/>
            <p:cNvPicPr>
              <a:picLocks noChangeArrowheads="1"/>
            </p:cNvPicPr>
            <p:nvPr/>
          </p:nvPicPr>
          <p:blipFill>
            <a:blip r:embed="rId5" cstate="print"/>
            <a:srcRect b="4012"/>
            <a:stretch>
              <a:fillRect/>
            </a:stretch>
          </p:blipFill>
          <p:spPr bwMode="auto">
            <a:xfrm>
              <a:off x="7019004" y="4067215"/>
              <a:ext cx="1444752" cy="88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AutoShape 142"/>
            <p:cNvSpPr>
              <a:spLocks noChangeArrowheads="1"/>
            </p:cNvSpPr>
            <p:nvPr/>
          </p:nvSpPr>
          <p:spPr bwMode="auto">
            <a:xfrm>
              <a:off x="7005288" y="3723772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www.zoomgroup.com</a:t>
              </a:r>
            </a:p>
          </p:txBody>
        </p:sp>
        <p:sp>
          <p:nvSpPr>
            <p:cNvPr id="40" name="AutoShape 142"/>
            <p:cNvSpPr>
              <a:spLocks noChangeArrowheads="1"/>
            </p:cNvSpPr>
            <p:nvPr/>
          </p:nvSpPr>
          <p:spPr bwMode="auto">
            <a:xfrm>
              <a:off x="7005288" y="5012510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www.kaspersky.com</a:t>
              </a:r>
            </a:p>
          </p:txBody>
        </p:sp>
        <p:pic>
          <p:nvPicPr>
            <p:cNvPr id="27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5824" y="3786983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5" r:id="rId6" imgW="700965" imgH="914400" progId="">
                    <p:embed/>
                  </p:oleObj>
                </mc:Choice>
                <mc:Fallback>
                  <p:oleObj r:id="rId6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2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8323" y="2815370"/>
              <a:ext cx="1446115" cy="81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www.kaspersky.com</a:t>
            </a: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www.kaspersky.com  (192.168.0.253)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www.kaspersky.com (192.168.0.253)</a:t>
            </a:r>
          </a:p>
        </p:txBody>
      </p:sp>
      <p:graphicFrame>
        <p:nvGraphicFramePr>
          <p:cNvPr id="37" name="Group 120"/>
          <p:cNvGraphicFramePr>
            <a:graphicFrameLocks noGrp="1"/>
          </p:cNvGraphicFramePr>
          <p:nvPr/>
        </p:nvGraphicFramePr>
        <p:xfrm>
          <a:off x="2517771" y="1113753"/>
          <a:ext cx="6551674" cy="18934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7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kaspersky.com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" name="Group 119"/>
          <p:cNvGraphicFramePr>
            <a:graphicFrameLocks noGrp="1"/>
          </p:cNvGraphicFramePr>
          <p:nvPr/>
        </p:nvGraphicFramePr>
        <p:xfrm>
          <a:off x="6041461" y="2398940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725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  <p:bldP spid="33" grpId="0"/>
      <p:bldP spid="36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4554" y="1"/>
            <a:ext cx="8993875" cy="614149"/>
          </a:xfrm>
        </p:spPr>
        <p:txBody>
          <a:bodyPr/>
          <a:lstStyle/>
          <a:p>
            <a:pPr eaLnBrk="1" hangingPunct="1"/>
            <a:r>
              <a:rPr lang="en-US" sz="2300" dirty="0">
                <a:solidFill>
                  <a:schemeClr val="bg1"/>
                </a:solidFill>
              </a:rPr>
              <a:t>Web Browsing – Named Based Virtual Hosting</a:t>
            </a:r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2" cstate="print"/>
          <a:srcRect b="4012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17296264"/>
      </p:ext>
    </p:extLst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68235" y="1"/>
            <a:ext cx="7483527" cy="69221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IP Based Virtual Hosting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Web Server</a:t>
            </a:r>
          </a:p>
        </p:txBody>
      </p: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9281" y="233626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41900" y="324450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www.zoomgroup.com</a:t>
            </a:r>
          </a:p>
        </p:txBody>
      </p:sp>
      <p:sp>
        <p:nvSpPr>
          <p:cNvPr id="40" name="AutoShape 142"/>
          <p:cNvSpPr>
            <a:spLocks noChangeArrowheads="1"/>
          </p:cNvSpPr>
          <p:nvPr/>
        </p:nvSpPr>
        <p:spPr bwMode="auto">
          <a:xfrm>
            <a:off x="9341900" y="487621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www.google.com</a:t>
            </a:r>
          </a:p>
        </p:txBody>
      </p:sp>
      <p:pic>
        <p:nvPicPr>
          <p:cNvPr id="27" name="Picture 2"/>
          <p:cNvPicPr>
            <a:picLocks noChangeArrowheads="1"/>
          </p:cNvPicPr>
          <p:nvPr/>
        </p:nvPicPr>
        <p:blipFill>
          <a:blip r:embed="rId8" cstate="print"/>
          <a:srcRect b="3737"/>
          <a:stretch>
            <a:fillRect/>
          </a:stretch>
        </p:blipFill>
        <p:spPr bwMode="auto">
          <a:xfrm>
            <a:off x="9360188" y="3931079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9341900" y="3587793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9" name="AutoShape 142"/>
          <p:cNvSpPr>
            <a:spLocks noChangeArrowheads="1"/>
          </p:cNvSpPr>
          <p:nvPr/>
        </p:nvSpPr>
        <p:spPr bwMode="auto">
          <a:xfrm>
            <a:off x="9341900" y="5219502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192.168.0.254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1964136"/>
      </p:ext>
    </p:extLst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59147" y="0"/>
            <a:ext cx="8128000" cy="6687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http://www.zoomgroup.com</a:t>
            </a:r>
          </a:p>
        </p:txBody>
      </p:sp>
    </p:spTree>
    <p:extLst>
      <p:ext uri="{BB962C8B-B14F-4D97-AF65-F5344CB8AC3E}">
        <p14:creationId xmlns:p14="http://schemas.microsoft.com/office/powerpoint/2010/main" val="2070638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-22751" y="1"/>
            <a:ext cx="8128000" cy="63144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Web Server</a:t>
            </a:r>
          </a:p>
        </p:txBody>
      </p: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9281" y="233626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41900" y="324450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www.zoomgroup.com</a:t>
            </a:r>
          </a:p>
        </p:txBody>
      </p:sp>
      <p:sp>
        <p:nvSpPr>
          <p:cNvPr id="40" name="AutoShape 142"/>
          <p:cNvSpPr>
            <a:spLocks noChangeArrowheads="1"/>
          </p:cNvSpPr>
          <p:nvPr/>
        </p:nvSpPr>
        <p:spPr bwMode="auto">
          <a:xfrm>
            <a:off x="9341900" y="487621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www.google.com</a:t>
            </a:r>
          </a:p>
        </p:txBody>
      </p:sp>
      <p:pic>
        <p:nvPicPr>
          <p:cNvPr id="27" name="Picture 2"/>
          <p:cNvPicPr>
            <a:picLocks noChangeArrowheads="1"/>
          </p:cNvPicPr>
          <p:nvPr/>
        </p:nvPicPr>
        <p:blipFill>
          <a:blip r:embed="rId8" cstate="print"/>
          <a:srcRect b="3737"/>
          <a:stretch>
            <a:fillRect/>
          </a:stretch>
        </p:blipFill>
        <p:spPr bwMode="auto">
          <a:xfrm>
            <a:off x="9360188" y="3931079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9341900" y="3587793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9" name="AutoShape 142"/>
          <p:cNvSpPr>
            <a:spLocks noChangeArrowheads="1"/>
          </p:cNvSpPr>
          <p:nvPr/>
        </p:nvSpPr>
        <p:spPr bwMode="auto">
          <a:xfrm>
            <a:off x="9341900" y="5219502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192.168.0.254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</a:t>
            </a: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 (192.168.0.253)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(192.168.0.253)</a:t>
            </a:r>
          </a:p>
        </p:txBody>
      </p:sp>
      <p:graphicFrame>
        <p:nvGraphicFramePr>
          <p:cNvPr id="38" name="Group 120"/>
          <p:cNvGraphicFramePr>
            <a:graphicFrameLocks noGrp="1"/>
          </p:cNvGraphicFramePr>
          <p:nvPr/>
        </p:nvGraphicFramePr>
        <p:xfrm>
          <a:off x="2517771" y="1113753"/>
          <a:ext cx="6551674" cy="18934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7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google.com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192.168.0.254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192.168.0.254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Group 119"/>
          <p:cNvGraphicFramePr>
            <a:graphicFrameLocks noGrp="1"/>
          </p:cNvGraphicFramePr>
          <p:nvPr/>
        </p:nvGraphicFramePr>
        <p:xfrm>
          <a:off x="6041461" y="1437075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794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4" grpId="0"/>
      <p:bldP spid="3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63396"/>
            <a:ext cx="12192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40949" y="1"/>
            <a:ext cx="8128000" cy="64144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</p:spTree>
    <p:extLst>
      <p:ext uri="{BB962C8B-B14F-4D97-AF65-F5344CB8AC3E}">
        <p14:creationId xmlns:p14="http://schemas.microsoft.com/office/powerpoint/2010/main" val="3534809016"/>
      </p:ext>
    </p:extLst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22752" y="0"/>
            <a:ext cx="8128000" cy="68238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http://www.google.com</a:t>
            </a:r>
          </a:p>
        </p:txBody>
      </p:sp>
    </p:spTree>
    <p:extLst>
      <p:ext uri="{BB962C8B-B14F-4D97-AF65-F5344CB8AC3E}">
        <p14:creationId xmlns:p14="http://schemas.microsoft.com/office/powerpoint/2010/main" val="2254983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/bin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479540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stands for binary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essential commands which are used by all users.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Example:- ping, cat, chmod, etc.</a:t>
            </a:r>
          </a:p>
        </p:txBody>
      </p:sp>
    </p:spTree>
    <p:extLst>
      <p:ext uri="{BB962C8B-B14F-4D97-AF65-F5344CB8AC3E}">
        <p14:creationId xmlns:p14="http://schemas.microsoft.com/office/powerpoint/2010/main" val="23317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-22752" y="1"/>
            <a:ext cx="8128000" cy="68584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Web Server</a:t>
            </a:r>
          </a:p>
        </p:txBody>
      </p: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9281" y="233626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41900" y="324450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www.zoomgroup.com</a:t>
            </a:r>
          </a:p>
        </p:txBody>
      </p:sp>
      <p:sp>
        <p:nvSpPr>
          <p:cNvPr id="40" name="AutoShape 142"/>
          <p:cNvSpPr>
            <a:spLocks noChangeArrowheads="1"/>
          </p:cNvSpPr>
          <p:nvPr/>
        </p:nvSpPr>
        <p:spPr bwMode="auto">
          <a:xfrm>
            <a:off x="9341900" y="487621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www.google.com</a:t>
            </a:r>
          </a:p>
        </p:txBody>
      </p:sp>
      <p:pic>
        <p:nvPicPr>
          <p:cNvPr id="27" name="Picture 2"/>
          <p:cNvPicPr>
            <a:picLocks noChangeArrowheads="1"/>
          </p:cNvPicPr>
          <p:nvPr/>
        </p:nvPicPr>
        <p:blipFill>
          <a:blip r:embed="rId8" cstate="print"/>
          <a:srcRect b="3737"/>
          <a:stretch>
            <a:fillRect/>
          </a:stretch>
        </p:blipFill>
        <p:spPr bwMode="auto">
          <a:xfrm>
            <a:off x="9360188" y="3931079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9341900" y="3587793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9" name="AutoShape 142"/>
          <p:cNvSpPr>
            <a:spLocks noChangeArrowheads="1"/>
          </p:cNvSpPr>
          <p:nvPr/>
        </p:nvSpPr>
        <p:spPr bwMode="auto">
          <a:xfrm>
            <a:off x="9341900" y="5219502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192.168.0.254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Straight Arrow Connector 22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www.google.com</a:t>
            </a: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192.168.0.254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www.google.com  (192.168.0.254)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www.google.com (192.168.0.254)</a:t>
            </a:r>
          </a:p>
        </p:txBody>
      </p:sp>
      <p:graphicFrame>
        <p:nvGraphicFramePr>
          <p:cNvPr id="38" name="Group 120"/>
          <p:cNvGraphicFramePr>
            <a:graphicFrameLocks noGrp="1"/>
          </p:cNvGraphicFramePr>
          <p:nvPr/>
        </p:nvGraphicFramePr>
        <p:xfrm>
          <a:off x="2517771" y="1113753"/>
          <a:ext cx="6551674" cy="18934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7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google.com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192.168.0.254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1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192.168.0.254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Group 119"/>
          <p:cNvGraphicFramePr>
            <a:graphicFrameLocks noGrp="1"/>
          </p:cNvGraphicFramePr>
          <p:nvPr/>
        </p:nvGraphicFramePr>
        <p:xfrm>
          <a:off x="6041461" y="2406083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192.168.0.254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6517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4" grpId="0"/>
      <p:bldP spid="37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4553" y="0"/>
            <a:ext cx="8128000" cy="66874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 Browsing – IP Based Virtual Hosting </a:t>
            </a:r>
          </a:p>
        </p:txBody>
      </p:sp>
      <p:pic>
        <p:nvPicPr>
          <p:cNvPr id="477186" name="Picture 2"/>
          <p:cNvPicPr>
            <a:picLocks noChangeArrowheads="1"/>
          </p:cNvPicPr>
          <p:nvPr/>
        </p:nvPicPr>
        <p:blipFill>
          <a:blip r:embed="rId2" cstate="print"/>
          <a:srcRect b="3737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121145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-59147" y="1"/>
            <a:ext cx="8128000" cy="69221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Port  Based Virtual Hosting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5"/>
            <a:ext cx="10514503" cy="5094478"/>
            <a:chOff x="576154" y="1096055"/>
            <a:chExt cx="7885877" cy="5094478"/>
          </a:xfrm>
          <a:effectLst/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6492303" cy="5094478"/>
              <a:chOff x="576154" y="1096055"/>
              <a:chExt cx="6492303" cy="5094478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2" name="Picture 45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1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229811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Web Server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5326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57945" y="3727326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9357704" y="5064805"/>
            <a:ext cx="1962912" cy="2328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+mj-lt"/>
              </a:rPr>
              <a:t>192.168.0.253:5000</a:t>
            </a:r>
          </a:p>
        </p:txBody>
      </p:sp>
      <p:pic>
        <p:nvPicPr>
          <p:cNvPr id="28" name="Picture 3"/>
          <p:cNvPicPr>
            <a:picLocks noChangeArrowheads="1"/>
          </p:cNvPicPr>
          <p:nvPr/>
        </p:nvPicPr>
        <p:blipFill>
          <a:blip r:embed="rId8" cstate="print"/>
          <a:srcRect b="3631"/>
          <a:stretch>
            <a:fillRect/>
          </a:stretch>
        </p:blipFill>
        <p:spPr bwMode="auto">
          <a:xfrm>
            <a:off x="9375992" y="4110107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4061055"/>
      </p:ext>
    </p:extLst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4555" y="0"/>
            <a:ext cx="8128000" cy="682388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http://www.zoomgroup.com</a:t>
            </a:r>
          </a:p>
        </p:txBody>
      </p:sp>
    </p:spTree>
    <p:extLst>
      <p:ext uri="{BB962C8B-B14F-4D97-AF65-F5344CB8AC3E}">
        <p14:creationId xmlns:p14="http://schemas.microsoft.com/office/powerpoint/2010/main" val="1817312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0037" y="0"/>
            <a:ext cx="8128000" cy="719404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5"/>
            <a:ext cx="10514503" cy="5094478"/>
            <a:chOff x="576154" y="1096055"/>
            <a:chExt cx="7885877" cy="5094478"/>
          </a:xfrm>
          <a:effectLst/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6492303" cy="5094478"/>
              <a:chOff x="576154" y="1096055"/>
              <a:chExt cx="6492303" cy="5094478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2" name="Picture 45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85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229811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Web Server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5326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57945" y="3727326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9357704" y="5064805"/>
            <a:ext cx="1962912" cy="2328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+mj-lt"/>
              </a:rPr>
              <a:t>192.168.0.253:5000</a:t>
            </a:r>
          </a:p>
        </p:txBody>
      </p:sp>
      <p:pic>
        <p:nvPicPr>
          <p:cNvPr id="28" name="Picture 3"/>
          <p:cNvPicPr>
            <a:picLocks noChangeArrowheads="1"/>
          </p:cNvPicPr>
          <p:nvPr/>
        </p:nvPicPr>
        <p:blipFill>
          <a:blip r:embed="rId8" cstate="print"/>
          <a:srcRect b="3631"/>
          <a:stretch>
            <a:fillRect/>
          </a:stretch>
        </p:blipFill>
        <p:spPr bwMode="auto">
          <a:xfrm>
            <a:off x="9375992" y="4110107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Straight Arrow Connector 23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</a:t>
            </a: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1"/>
          <p:cNvSpPr>
            <a:spLocks noChangeArrowheads="1"/>
          </p:cNvSpPr>
          <p:nvPr/>
        </p:nvSpPr>
        <p:spPr bwMode="auto">
          <a:xfrm rot="20076933" flipH="1">
            <a:off x="3948233" y="3296938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 (192.168.0.253)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 (192.168.0.253)</a:t>
            </a:r>
          </a:p>
        </p:txBody>
      </p:sp>
      <p:graphicFrame>
        <p:nvGraphicFramePr>
          <p:cNvPr id="38" name="Group 120"/>
          <p:cNvGraphicFramePr>
            <a:graphicFrameLocks noGrp="1"/>
          </p:cNvGraphicFramePr>
          <p:nvPr/>
        </p:nvGraphicFramePr>
        <p:xfrm>
          <a:off x="2517771" y="1113753"/>
          <a:ext cx="6551674" cy="979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Group 119"/>
          <p:cNvGraphicFramePr>
            <a:graphicFrameLocks noGrp="1"/>
          </p:cNvGraphicFramePr>
          <p:nvPr/>
        </p:nvGraphicFramePr>
        <p:xfrm>
          <a:off x="6041461" y="1437075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077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4" grpId="0"/>
      <p:bldP spid="37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7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21833"/>
            <a:ext cx="12192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841" y="1"/>
            <a:ext cx="8128000" cy="750627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</p:spTree>
    <p:extLst>
      <p:ext uri="{BB962C8B-B14F-4D97-AF65-F5344CB8AC3E}">
        <p14:creationId xmlns:p14="http://schemas.microsoft.com/office/powerpoint/2010/main" val="2969197811"/>
      </p:ext>
    </p:extLst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235" y="1"/>
            <a:ext cx="8128000" cy="723331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2172352" y="1326245"/>
            <a:ext cx="3672416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http://www.zoomgroup.com:5000</a:t>
            </a:r>
          </a:p>
        </p:txBody>
      </p:sp>
    </p:spTree>
    <p:extLst>
      <p:ext uri="{BB962C8B-B14F-4D97-AF65-F5344CB8AC3E}">
        <p14:creationId xmlns:p14="http://schemas.microsoft.com/office/powerpoint/2010/main" val="224441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50037" y="1"/>
            <a:ext cx="8128000" cy="685849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5"/>
            <a:ext cx="10514503" cy="5094478"/>
            <a:chOff x="576154" y="1096055"/>
            <a:chExt cx="7885877" cy="5094478"/>
          </a:xfrm>
          <a:effectLst/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6492303" cy="5094478"/>
              <a:chOff x="576154" y="1096055"/>
              <a:chExt cx="6492303" cy="5094478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2" name="Picture 45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09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229811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Web Server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5326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57945" y="3727326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9357704" y="5064805"/>
            <a:ext cx="1962912" cy="2328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+mj-lt"/>
              </a:rPr>
              <a:t>192.168.0.253:5000</a:t>
            </a:r>
          </a:p>
        </p:txBody>
      </p:sp>
      <p:pic>
        <p:nvPicPr>
          <p:cNvPr id="28" name="Picture 3"/>
          <p:cNvPicPr>
            <a:picLocks noChangeArrowheads="1"/>
          </p:cNvPicPr>
          <p:nvPr/>
        </p:nvPicPr>
        <p:blipFill>
          <a:blip r:embed="rId8" cstate="print"/>
          <a:srcRect b="3631"/>
          <a:stretch>
            <a:fillRect/>
          </a:stretch>
        </p:blipFill>
        <p:spPr bwMode="auto">
          <a:xfrm>
            <a:off x="9375992" y="4110107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Straight Arrow Connector 23"/>
          <p:cNvCxnSpPr/>
          <p:nvPr/>
        </p:nvCxnSpPr>
        <p:spPr>
          <a:xfrm rot="5400000" flipH="1" flipV="1">
            <a:off x="3372146" y="241138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 flipV="1">
            <a:off x="3575346" y="256378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26"/>
          <p:cNvSpPr>
            <a:spLocks noChangeArrowheads="1"/>
          </p:cNvSpPr>
          <p:nvPr/>
        </p:nvSpPr>
        <p:spPr bwMode="auto">
          <a:xfrm rot="18780000">
            <a:off x="2538445" y="264713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 address  for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</a:t>
            </a: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 rot="18780000">
            <a:off x="3526927" y="296145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IP address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3505302" y="3234523"/>
            <a:ext cx="3900877" cy="1384364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1"/>
          <p:cNvSpPr>
            <a:spLocks noChangeArrowheads="1"/>
          </p:cNvSpPr>
          <p:nvPr/>
        </p:nvSpPr>
        <p:spPr bwMode="auto">
          <a:xfrm rot="20076933" flipH="1">
            <a:off x="3911839" y="3324234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www.zoomgroup.com:5000  (192.168.0.253:5000)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10800000" flipV="1">
            <a:off x="3577706" y="3452887"/>
            <a:ext cx="3828481" cy="1353432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ctangle 31"/>
          <p:cNvSpPr>
            <a:spLocks noChangeArrowheads="1"/>
          </p:cNvSpPr>
          <p:nvPr/>
        </p:nvSpPr>
        <p:spPr bwMode="auto">
          <a:xfrm rot="20076933" flipH="1">
            <a:off x="4387999" y="3967962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www.zoomgroup.com:5000 (192.168.0.253:5000)</a:t>
            </a:r>
          </a:p>
        </p:txBody>
      </p:sp>
      <p:graphicFrame>
        <p:nvGraphicFramePr>
          <p:cNvPr id="38" name="Group 120"/>
          <p:cNvGraphicFramePr>
            <a:graphicFrameLocks noGrp="1"/>
          </p:cNvGraphicFramePr>
          <p:nvPr/>
        </p:nvGraphicFramePr>
        <p:xfrm>
          <a:off x="2517771" y="1113753"/>
          <a:ext cx="6551674" cy="97909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zoomgroup.com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webserver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www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dns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Group 119"/>
          <p:cNvGraphicFramePr>
            <a:graphicFrameLocks noGrp="1"/>
          </p:cNvGraphicFramePr>
          <p:nvPr/>
        </p:nvGraphicFramePr>
        <p:xfrm>
          <a:off x="6041461" y="1423427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www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192.168.0.253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764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2" grpId="1"/>
      <p:bldP spid="34" grpId="0"/>
      <p:bldP spid="37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1024" y="0"/>
            <a:ext cx="8128000" cy="709684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Web Browsing – Port Based Virtual Hosting</a:t>
            </a:r>
          </a:p>
        </p:txBody>
      </p:sp>
      <p:pic>
        <p:nvPicPr>
          <p:cNvPr id="482307" name="Picture 3"/>
          <p:cNvPicPr>
            <a:picLocks noChangeArrowheads="1"/>
          </p:cNvPicPr>
          <p:nvPr/>
        </p:nvPicPr>
        <p:blipFill>
          <a:blip r:embed="rId2" cstate="print"/>
          <a:srcRect b="3631"/>
          <a:stretch>
            <a:fillRect/>
          </a:stretch>
        </p:blipFill>
        <p:spPr bwMode="auto">
          <a:xfrm>
            <a:off x="268224" y="995311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45362995"/>
      </p:ext>
    </p:extLst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9221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Name  Based Virtual Hosting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768205" y="1096055"/>
            <a:ext cx="10535091" cy="5094478"/>
            <a:chOff x="576154" y="1096055"/>
            <a:chExt cx="7901318" cy="5094478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0" name="Picture 48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 Server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</a:t>
              </a:r>
            </a:p>
          </p:txBody>
        </p:sp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892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192.168.0.252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pic>
          <p:nvPicPr>
            <p:cNvPr id="45" name="Picture 44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05065" y="1712487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AutoShape 72"/>
            <p:cNvSpPr>
              <a:spLocks noChangeArrowheads="1"/>
            </p:cNvSpPr>
            <p:nvPr/>
          </p:nvSpPr>
          <p:spPr bwMode="auto">
            <a:xfrm>
              <a:off x="7005288" y="1820437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Web Server</a:t>
              </a:r>
            </a:p>
          </p:txBody>
        </p:sp>
        <p:sp>
          <p:nvSpPr>
            <p:cNvPr id="49" name="AutoShape 142"/>
            <p:cNvSpPr>
              <a:spLocks noChangeArrowheads="1"/>
            </p:cNvSpPr>
            <p:nvPr/>
          </p:nvSpPr>
          <p:spPr bwMode="auto">
            <a:xfrm>
              <a:off x="7005288" y="2299388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pic>
          <p:nvPicPr>
            <p:cNvPr id="50" name="Picture 2"/>
            <p:cNvPicPr>
              <a:picLocks noChangeArrowheads="1"/>
            </p:cNvPicPr>
            <p:nvPr/>
          </p:nvPicPr>
          <p:blipFill>
            <a:blip r:embed="rId5" cstate="print"/>
            <a:srcRect b="4012"/>
            <a:stretch>
              <a:fillRect/>
            </a:stretch>
          </p:blipFill>
          <p:spPr bwMode="auto">
            <a:xfrm>
              <a:off x="7019004" y="4067215"/>
              <a:ext cx="1444752" cy="88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AutoShape 142"/>
            <p:cNvSpPr>
              <a:spLocks noChangeArrowheads="1"/>
            </p:cNvSpPr>
            <p:nvPr/>
          </p:nvSpPr>
          <p:spPr bwMode="auto">
            <a:xfrm>
              <a:off x="7005288" y="3723772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www.zoomgroup.com</a:t>
              </a:r>
            </a:p>
          </p:txBody>
        </p:sp>
        <p:sp>
          <p:nvSpPr>
            <p:cNvPr id="40" name="AutoShape 142"/>
            <p:cNvSpPr>
              <a:spLocks noChangeArrowheads="1"/>
            </p:cNvSpPr>
            <p:nvPr/>
          </p:nvSpPr>
          <p:spPr bwMode="auto">
            <a:xfrm>
              <a:off x="7005288" y="5012510"/>
              <a:ext cx="1472184" cy="285116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rgbClr val="0000FF"/>
                  </a:solidFill>
                  <a:latin typeface="+mj-lt"/>
                </a:rPr>
                <a:t>www.kaspersky.com</a:t>
              </a:r>
            </a:p>
          </p:txBody>
        </p:sp>
        <p:pic>
          <p:nvPicPr>
            <p:cNvPr id="27" name="Picture 48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5824" y="3786983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3" r:id="rId6" imgW="700965" imgH="914400" progId="">
                    <p:embed/>
                  </p:oleObj>
                </mc:Choice>
                <mc:Fallback>
                  <p:oleObj r:id="rId6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2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18323" y="2815370"/>
              <a:ext cx="1446115" cy="81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395734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/usr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845300" cy="388077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 stands for Unix system resources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the programs and applications which are available for users (similar to program files in Windows).</a:t>
            </a:r>
          </a:p>
        </p:txBody>
      </p:sp>
    </p:spTree>
    <p:extLst>
      <p:ext uri="{BB962C8B-B14F-4D97-AF65-F5344CB8AC3E}">
        <p14:creationId xmlns:p14="http://schemas.microsoft.com/office/powerpoint/2010/main" val="344455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Apache Web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Apache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[root@webserver  ~]#  </a:t>
              </a:r>
              <a:r>
                <a:rPr lang="en-US" sz="2400" b="1" dirty="0">
                  <a:latin typeface="+mj-lt"/>
                </a:rPr>
                <a:t>yum install httpd* -y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933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41024" y="0"/>
            <a:ext cx="8128000" cy="6731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Name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711167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 /etc/httpd/conf/httpd.conf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7"/>
            <a:ext cx="10645253" cy="3229214"/>
            <a:chOff x="627797" y="4339988"/>
            <a:chExt cx="7983940" cy="171961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71237"/>
              <a:ext cx="7833825" cy="165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Add the below lines at the end of the file</a:t>
              </a:r>
              <a:endParaRPr lang="en-US" sz="2400" dirty="0">
                <a:latin typeface="+mj-lt"/>
              </a:endParaRP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NameVirtualHost *:80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&lt;VirtualHost *:80&gt;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ServerAdmin  root@zoomgroup.com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ServerName  www.zoomgroup.com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DirectoryIndex  linuxgroup.html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656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22827" y="0"/>
            <a:ext cx="8128000" cy="6731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Name Based Virtual Hosting Configuration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12421" y="1461034"/>
            <a:ext cx="11237843" cy="27834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837063" y="1628622"/>
            <a:ext cx="10645253" cy="2411116"/>
            <a:chOff x="627797" y="4339988"/>
            <a:chExt cx="7983940" cy="128396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28396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71237"/>
              <a:ext cx="7833825" cy="122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&lt;VirtualHost *:80&gt;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ServerAdmin  root@kaspersky.com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ServerName  www.kaspersky.com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DirectoryIndex  kaspersky.html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225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59221" y="0"/>
            <a:ext cx="8128000" cy="6731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Name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web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httpd  restart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2292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137473"/>
            <a:chOff x="371061" y="1457738"/>
            <a:chExt cx="8428382" cy="90902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0902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Configure primary DNS server address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[root@client1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/etc/resolv.conf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1"/>
            <a:ext cx="10645253" cy="1619534"/>
            <a:chOff x="627797" y="4339988"/>
            <a:chExt cx="7983940" cy="86243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862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63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DNS server IP address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nameserver  192.168.0.252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766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1997786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66199" y="3091053"/>
              <a:ext cx="685468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To access the website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574753"/>
              <a:ext cx="8171068" cy="12464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Open a browser (Mozilla, Fire Fox, etc).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In the URL address box type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http://www.zoomgroup.com  or  http://www.kaspersky.com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598289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DNS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yum install bind* -y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1235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3834299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5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698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101"/>
            <a:ext cx="10645253" cy="2481087"/>
            <a:chOff x="627797" y="4339988"/>
            <a:chExt cx="7983940" cy="191008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1777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latin typeface="+mj-lt"/>
                </a:rPr>
                <a:t>listen-on port 53 { 127.0.0.0;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192.168.0.252;  </a:t>
              </a:r>
              <a:r>
                <a:rPr lang="nl-NL" sz="2400" b="1" dirty="0">
                  <a:latin typeface="+mj-lt"/>
                </a:rPr>
                <a:t>};   </a:t>
              </a:r>
            </a:p>
            <a:p>
              <a:endParaRPr lang="nl-NL" sz="2400" b="1" dirty="0">
                <a:latin typeface="+mj-lt"/>
              </a:endParaRPr>
            </a:p>
            <a:p>
              <a:r>
                <a:rPr lang="nl-NL" sz="2400" b="1" dirty="0">
                  <a:latin typeface="+mj-lt"/>
                </a:rPr>
                <a:t>allow-query { localhost;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192.168.0.0/24;  </a:t>
              </a:r>
              <a:r>
                <a:rPr lang="nl-NL" sz="2400" b="1" dirty="0">
                  <a:latin typeface="+mj-lt"/>
                </a:rPr>
                <a:t>};</a:t>
              </a:r>
            </a:p>
            <a:p>
              <a:endParaRPr lang="nl-NL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966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762347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97185" y="1468360"/>
              <a:ext cx="5977719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05966"/>
              <a:ext cx="8083826" cy="1367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/etc/named.rfc1912.zones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529377"/>
            <a:ext cx="10645253" cy="3830933"/>
            <a:chOff x="627797" y="4339988"/>
            <a:chExt cx="7983940" cy="160108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49822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58913"/>
              <a:ext cx="7833825" cy="15821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lines at the bottom of the file</a:t>
              </a:r>
              <a:endParaRPr lang="en-US" sz="2400" b="1" dirty="0">
                <a:latin typeface="+mj-lt"/>
              </a:endParaRP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zone "zoomgroup.com"  IN {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type master; 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file “linuxgroup.for";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};</a:t>
              </a:r>
            </a:p>
            <a:p>
              <a:pPr lvl="0"/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zone “kaspersky.com"  IN {</a:t>
              </a:r>
            </a:p>
            <a:p>
              <a:pPr lvl="0"/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type master; </a:t>
              </a:r>
            </a:p>
            <a:p>
              <a:pPr lvl="0"/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file “kaspersky.for";</a:t>
              </a:r>
            </a:p>
            <a:p>
              <a:pPr lvl="0"/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};</a:t>
              </a:r>
            </a:p>
            <a:p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338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804075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Copy with permissions the forward lookup zone file for editing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81136"/>
              <a:ext cx="8083826" cy="401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/var/named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[root@dns  named]#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cp  -p  localhost.zone   linuxgroup.for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5580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/var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9592081" cy="388077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 stands for variable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variable information, such as logs and print queues.</a:t>
            </a:r>
          </a:p>
        </p:txBody>
      </p:sp>
    </p:spTree>
    <p:extLst>
      <p:ext uri="{BB962C8B-B14F-4D97-AF65-F5344CB8AC3E}">
        <p14:creationId xmlns:p14="http://schemas.microsoft.com/office/powerpoint/2010/main" val="36151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79243" cy="4803290"/>
            <a:chOff x="371061" y="1457738"/>
            <a:chExt cx="8459432" cy="151570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51570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359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8" y="1688113"/>
              <a:ext cx="8267275" cy="1505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 named]#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+mj-lt"/>
                </a:rPr>
                <a:t>vi linuxgroup.for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099"/>
            <a:ext cx="10645253" cy="3298210"/>
            <a:chOff x="627797" y="4310916"/>
            <a:chExt cx="7983940" cy="175636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10916"/>
              <a:ext cx="7983940" cy="17563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85777"/>
              <a:ext cx="7833825" cy="162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Make the following entries</a:t>
              </a:r>
              <a:endParaRPr lang="en-US" sz="1600" dirty="0">
                <a:latin typeface="+mj-lt"/>
              </a:endParaRP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$TTL  86400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@		IN   	SOA      dns.zoomgroup.com.  root.zoomgroup.com.(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 0	; serial (d. adams)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            			1D	; refresh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3H	; retry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1W	; expiry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1D )	; minimum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IN NS		dns.zoomgroup.com.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dns		IN A		192.168.0.252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webserver		IN A		192.168.0.253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www		IN CNAME		webserver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906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804075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Copy with permissions the forward lookup zone file for editing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62620"/>
              <a:ext cx="8083826" cy="401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/var/named 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[root@dns named]#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cp  -p  named.localhost  kaspersky.for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37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4803290"/>
            <a:chOff x="371061" y="1457738"/>
            <a:chExt cx="8428382" cy="151570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51570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359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505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named]#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+mj-lt"/>
                </a:rPr>
                <a:t>vi  kaspersky.for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099"/>
            <a:ext cx="10645253" cy="3298210"/>
            <a:chOff x="627797" y="4310916"/>
            <a:chExt cx="7983940" cy="175636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10916"/>
              <a:ext cx="7983940" cy="17563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85777"/>
              <a:ext cx="7833825" cy="162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Make the following entries</a:t>
              </a:r>
              <a:endParaRPr lang="en-US" sz="1600" dirty="0">
                <a:latin typeface="+mj-lt"/>
              </a:endParaRP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$TTL  86400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@		IN   	SOA      dns.kaspersky.com.  root.kaspersky.com.(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0	; serial (d. adams)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            			1D	; refresh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3H	; retry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1W	; expiry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1D )	; minimum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IN NS		dns.kaspersky.com.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dns		IN A		192.168.0.252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webserver		IN A		192.168.0.253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www		IN CNAME		webserver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812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DNS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named  restart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19"/>
            <a:ext cx="11237843" cy="1561078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3767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check the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6"/>
              <a:ext cx="8083826" cy="7535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dig  www.zoomgroup.com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dig  www.kaspersky.com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373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69221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IP Based Virtual Hosting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Web Server</a:t>
            </a:r>
          </a:p>
        </p:txBody>
      </p: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9281" y="233626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41900" y="324450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www.zoomgroup.com</a:t>
            </a:r>
          </a:p>
        </p:txBody>
      </p:sp>
      <p:sp>
        <p:nvSpPr>
          <p:cNvPr id="40" name="AutoShape 142"/>
          <p:cNvSpPr>
            <a:spLocks noChangeArrowheads="1"/>
          </p:cNvSpPr>
          <p:nvPr/>
        </p:nvSpPr>
        <p:spPr bwMode="auto">
          <a:xfrm>
            <a:off x="9341900" y="4876217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www.google.com</a:t>
            </a:r>
          </a:p>
        </p:txBody>
      </p:sp>
      <p:pic>
        <p:nvPicPr>
          <p:cNvPr id="27" name="Picture 2"/>
          <p:cNvPicPr>
            <a:picLocks noChangeArrowheads="1"/>
          </p:cNvPicPr>
          <p:nvPr/>
        </p:nvPicPr>
        <p:blipFill>
          <a:blip r:embed="rId8" cstate="print"/>
          <a:srcRect b="3737"/>
          <a:stretch>
            <a:fillRect/>
          </a:stretch>
        </p:blipFill>
        <p:spPr bwMode="auto">
          <a:xfrm>
            <a:off x="9360188" y="3931079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9341900" y="3587793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9" name="AutoShape 142"/>
          <p:cNvSpPr>
            <a:spLocks noChangeArrowheads="1"/>
          </p:cNvSpPr>
          <p:nvPr/>
        </p:nvSpPr>
        <p:spPr bwMode="auto">
          <a:xfrm>
            <a:off x="9341900" y="5219502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192.168.0.254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4006117"/>
      </p:ext>
    </p:extLst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Assign Virtual IP Address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696279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13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Assigning virtual IP address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805823"/>
              <a:ext cx="8083826" cy="4268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setup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service  network  restart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5259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IP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711167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[root@server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/etc/httpd/conf/httpd.conf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7"/>
            <a:ext cx="10645253" cy="3229214"/>
            <a:chOff x="627797" y="4339988"/>
            <a:chExt cx="7983940" cy="171961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71237"/>
              <a:ext cx="7833825" cy="162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  <a:endParaRPr lang="en-US" sz="2400" b="1" dirty="0">
                <a:latin typeface="+mj-lt"/>
              </a:endParaRP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NameVirtualHost *:80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&lt;VirtualHost *:80&gt;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ServerAdmin  root@zoomgroup.com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ServerName  www.zoomgroup.com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DirectoryIndex  linuxgroup.html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24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IP Based Virtual Hosting Configuration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12421" y="1461034"/>
            <a:ext cx="11237843" cy="27151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  <a:prstDash val="dash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837063" y="1628621"/>
            <a:ext cx="10645253" cy="2359828"/>
            <a:chOff x="627797" y="4339988"/>
            <a:chExt cx="7983940" cy="14318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42979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71237"/>
              <a:ext cx="7833825" cy="14005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&lt;VirtualHost 192.168.0.252:80&gt;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ServerAdmin  root@google.com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ServerName  www.google.com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DirectoryIndex  google.html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129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IP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web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httpd  restart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557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2492904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58965" y="3091053"/>
              <a:ext cx="6669157" cy="3699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To access the website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574752"/>
              <a:ext cx="8171068" cy="130723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Open a browser (Mozilla, Fire Fox, etc).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In the URL address box type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http://www.zoomgroup.com  or  http://192.168.0.254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http://www.google.com  or  http://192.168.0.252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7495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/dev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 stands for device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information about all hardware devices.</a:t>
            </a:r>
          </a:p>
        </p:txBody>
      </p:sp>
    </p:spTree>
    <p:extLst>
      <p:ext uri="{BB962C8B-B14F-4D97-AF65-F5344CB8AC3E}">
        <p14:creationId xmlns:p14="http://schemas.microsoft.com/office/powerpoint/2010/main" val="5736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4762347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67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/etc/named.rfc1912.zones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88688"/>
            <a:ext cx="10645253" cy="3523158"/>
            <a:chOff x="627797" y="4339988"/>
            <a:chExt cx="7983940" cy="147245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39555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58913"/>
              <a:ext cx="7833825" cy="1453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  <a:latin typeface="+mj-lt"/>
                </a:rPr>
                <a:t>Add the lines at the bottom of the file</a:t>
              </a:r>
            </a:p>
            <a:p>
              <a:r>
                <a:rPr lang="nl-NL" sz="2200" b="1" dirty="0">
                  <a:latin typeface="+mj-lt"/>
                </a:rPr>
                <a:t>zone "zoomgroup.com"  IN {</a:t>
              </a:r>
            </a:p>
            <a:p>
              <a:r>
                <a:rPr lang="nl-NL" sz="2200" b="1" dirty="0">
                  <a:latin typeface="+mj-lt"/>
                </a:rPr>
                <a:t>	type master; </a:t>
              </a:r>
            </a:p>
            <a:p>
              <a:r>
                <a:rPr lang="nl-NL" sz="2200" b="1" dirty="0">
                  <a:latin typeface="+mj-lt"/>
                </a:rPr>
                <a:t>	file “linuxgroup.for";</a:t>
              </a:r>
            </a:p>
            <a:p>
              <a:r>
                <a:rPr lang="nl-NL" sz="2200" b="1" dirty="0">
                  <a:latin typeface="+mj-lt"/>
                </a:rPr>
                <a:t>};</a:t>
              </a:r>
            </a:p>
            <a:p>
              <a:pPr lvl="0"/>
              <a:r>
                <a:rPr lang="nl-NL" sz="2200" b="1" dirty="0">
                  <a:solidFill>
                    <a:srgbClr val="0000FF"/>
                  </a:solidFill>
                  <a:latin typeface="+mj-lt"/>
                </a:rPr>
                <a:t>zone “google.com"  IN {</a:t>
              </a:r>
            </a:p>
            <a:p>
              <a:pPr lvl="0"/>
              <a:r>
                <a:rPr lang="nl-NL" sz="2200" b="1" dirty="0">
                  <a:solidFill>
                    <a:srgbClr val="0000FF"/>
                  </a:solidFill>
                  <a:latin typeface="+mj-lt"/>
                </a:rPr>
                <a:t>	type master; </a:t>
              </a:r>
            </a:p>
            <a:p>
              <a:pPr lvl="0"/>
              <a:r>
                <a:rPr lang="nl-NL" sz="2200" b="1" dirty="0">
                  <a:solidFill>
                    <a:srgbClr val="0000FF"/>
                  </a:solidFill>
                  <a:latin typeface="+mj-lt"/>
                </a:rPr>
                <a:t>	file “google.for";</a:t>
              </a:r>
            </a:p>
            <a:p>
              <a:pPr lvl="0"/>
              <a:r>
                <a:rPr lang="nl-NL" sz="2200" b="1" dirty="0">
                  <a:solidFill>
                    <a:srgbClr val="0000FF"/>
                  </a:solidFill>
                  <a:latin typeface="+mj-lt"/>
                </a:rPr>
                <a:t>};</a:t>
              </a:r>
            </a:p>
            <a:p>
              <a:endParaRPr lang="nl-NL" sz="22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588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804075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Copy with permissions the forward lookup zone file for editing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62619"/>
              <a:ext cx="8083826" cy="4013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/var/named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[root@dns  named]#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cp  -p  named.localhost   google.for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584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4803290"/>
            <a:chOff x="371061" y="1457738"/>
            <a:chExt cx="8428382" cy="151570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51570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359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505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 named]# vi  linuxgroup.for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099"/>
            <a:ext cx="10645253" cy="3298210"/>
            <a:chOff x="627797" y="4310916"/>
            <a:chExt cx="7983940" cy="175636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10916"/>
              <a:ext cx="7983940" cy="17563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85777"/>
              <a:ext cx="7833825" cy="162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Make the following entries</a:t>
              </a:r>
              <a:endParaRPr lang="en-US" sz="1600" dirty="0">
                <a:latin typeface="+mj-lt"/>
              </a:endParaRP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$TTL  86400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@		IN   	SOA      dns.google.com.  root.google.com.(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 0	; serial (d. adams)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            			1D	; refresh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</a:t>
              </a:r>
              <a:r>
                <a:rPr lang="nl-NL" sz="1600">
                  <a:solidFill>
                    <a:srgbClr val="0000FF"/>
                  </a:solidFill>
                  <a:latin typeface="+mj-lt"/>
                </a:rPr>
                <a:t>	3H</a:t>
              </a:r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; retry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1W	; expiry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1D )	; minimum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IN NS		dns.google.com.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dns		IN A		192.168.0.252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webserver		IN A		</a:t>
              </a:r>
              <a:r>
                <a:rPr lang="nl-NL" sz="1600" b="1" dirty="0">
                  <a:solidFill>
                    <a:srgbClr val="0000FF"/>
                  </a:solidFill>
                  <a:latin typeface="+mj-lt"/>
                </a:rPr>
                <a:t>192.168.0.254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www		IN CNAME		webserver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822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DNS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named  restart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19"/>
            <a:ext cx="11237843" cy="1561078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3767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check the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6"/>
              <a:ext cx="8083826" cy="7535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dig  www.zoomgroup.com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 dig  www.google.com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4064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58426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Port  Based Virtual Hosting</a:t>
            </a:r>
          </a:p>
        </p:txBody>
      </p:sp>
      <p:grpSp>
        <p:nvGrpSpPr>
          <p:cNvPr id="2" name="Group 52"/>
          <p:cNvGrpSpPr/>
          <p:nvPr/>
        </p:nvGrpSpPr>
        <p:grpSpPr>
          <a:xfrm>
            <a:off x="768206" y="1096055"/>
            <a:ext cx="10514503" cy="5094478"/>
            <a:chOff x="576154" y="1096055"/>
            <a:chExt cx="7885877" cy="5094478"/>
          </a:xfrm>
        </p:grpSpPr>
        <p:grpSp>
          <p:nvGrpSpPr>
            <p:cNvPr id="3" name="Group 48"/>
            <p:cNvGrpSpPr/>
            <p:nvPr/>
          </p:nvGrpSpPr>
          <p:grpSpPr>
            <a:xfrm>
              <a:off x="576154" y="1096055"/>
              <a:ext cx="6492303" cy="5094478"/>
              <a:chOff x="576154" y="1096055"/>
              <a:chExt cx="6492303" cy="5094478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994682" y="1727207"/>
                <a:ext cx="6073775" cy="37530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lIns="0" tIns="0" rIns="0" bIns="0"/>
              <a:lstStyle/>
              <a:p>
                <a:pPr marL="342900" indent="-342900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2092" name="Picture 45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1832" y="3773724"/>
                <a:ext cx="1309688" cy="1525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90" name="Picture 48" descr="Computer_DesktopComputer0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60057" y="1096055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368" name="AutoShape 72"/>
              <p:cNvSpPr>
                <a:spLocks noChangeArrowheads="1"/>
              </p:cNvSpPr>
              <p:nvPr/>
            </p:nvSpPr>
            <p:spPr bwMode="auto">
              <a:xfrm>
                <a:off x="2006055" y="120400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DNS Server</a:t>
                </a:r>
              </a:p>
            </p:txBody>
          </p:sp>
          <p:sp>
            <p:nvSpPr>
              <p:cNvPr id="55369" name="AutoShape 73"/>
              <p:cNvSpPr>
                <a:spLocks noChangeArrowheads="1"/>
              </p:cNvSpPr>
              <p:nvPr/>
            </p:nvSpPr>
            <p:spPr bwMode="auto">
              <a:xfrm>
                <a:off x="1385751" y="5324475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</a:t>
                </a:r>
              </a:p>
            </p:txBody>
          </p:sp>
          <p:graphicFrame>
            <p:nvGraphicFramePr>
              <p:cNvPr id="55419" name="Object 123"/>
              <p:cNvGraphicFramePr>
                <a:graphicFrameLocks noChangeAspect="1"/>
              </p:cNvGraphicFramePr>
              <p:nvPr/>
            </p:nvGraphicFramePr>
            <p:xfrm>
              <a:off x="576154" y="4267437"/>
              <a:ext cx="814388" cy="1062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1" r:id="rId5" imgW="700965" imgH="914400" progId="">
                      <p:embed/>
                    </p:oleObj>
                  </mc:Choice>
                  <mc:Fallback>
                    <p:oleObj r:id="rId5" imgW="700965" imgH="914400" progId="">
                      <p:embed/>
                      <p:pic>
                        <p:nvPicPr>
                          <p:cNvPr id="55419" name="Object 1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6154" y="4267437"/>
                            <a:ext cx="814388" cy="10620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0" name="Text Box 124"/>
              <p:cNvSpPr txBox="1">
                <a:spLocks noChangeArrowheads="1"/>
              </p:cNvSpPr>
              <p:nvPr/>
            </p:nvSpPr>
            <p:spPr bwMode="auto">
              <a:xfrm>
                <a:off x="672357" y="5235494"/>
                <a:ext cx="48537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b="1" dirty="0">
                    <a:solidFill>
                      <a:srgbClr val="3333FF"/>
                    </a:solidFill>
                    <a:latin typeface="+mj-lt"/>
                    <a:cs typeface="Arial" charset="0"/>
                  </a:rPr>
                  <a:t>Ravi</a:t>
                </a:r>
              </a:p>
            </p:txBody>
          </p:sp>
          <p:sp>
            <p:nvSpPr>
              <p:cNvPr id="55438" name="AutoShape 142"/>
              <p:cNvSpPr>
                <a:spLocks noChangeArrowheads="1"/>
              </p:cNvSpPr>
              <p:nvPr/>
            </p:nvSpPr>
            <p:spPr bwMode="auto">
              <a:xfrm>
                <a:off x="2006054" y="1689230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192.168.0.252</a:t>
                </a:r>
              </a:p>
            </p:txBody>
          </p:sp>
          <p:sp>
            <p:nvSpPr>
              <p:cNvPr id="44" name="AutoShape 142"/>
              <p:cNvSpPr>
                <a:spLocks noChangeArrowheads="1"/>
              </p:cNvSpPr>
              <p:nvPr/>
            </p:nvSpPr>
            <p:spPr bwMode="auto">
              <a:xfrm>
                <a:off x="1385751" y="5769909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0000FF"/>
                    </a:solidFill>
                    <a:latin typeface="+mj-lt"/>
                  </a:rPr>
                  <a:t>192.168.0.1</a:t>
                </a:r>
              </a:p>
            </p:txBody>
          </p:sp>
        </p:grpSp>
        <p:grpSp>
          <p:nvGrpSpPr>
            <p:cNvPr id="4" name="Group 52"/>
            <p:cNvGrpSpPr/>
            <p:nvPr/>
          </p:nvGrpSpPr>
          <p:grpSpPr>
            <a:xfrm>
              <a:off x="5505065" y="1712487"/>
              <a:ext cx="2956966" cy="1525587"/>
              <a:chOff x="5505065" y="1712487"/>
              <a:chExt cx="2956966" cy="1525587"/>
            </a:xfrm>
          </p:grpSpPr>
          <p:pic>
            <p:nvPicPr>
              <p:cNvPr id="45" name="Picture 44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05065" y="1712487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8" name="AutoShape 72"/>
              <p:cNvSpPr>
                <a:spLocks noChangeArrowheads="1"/>
              </p:cNvSpPr>
              <p:nvPr/>
            </p:nvSpPr>
            <p:spPr bwMode="auto">
              <a:xfrm>
                <a:off x="6989847" y="2298117"/>
                <a:ext cx="1472184" cy="420624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Web Server</a:t>
                </a:r>
              </a:p>
            </p:txBody>
          </p:sp>
        </p:grpSp>
      </p:grpSp>
      <p:pic>
        <p:nvPicPr>
          <p:cNvPr id="55" name="Picture 2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5326" y="2834823"/>
            <a:ext cx="1928153" cy="81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AutoShape 142"/>
          <p:cNvSpPr>
            <a:spLocks noChangeArrowheads="1"/>
          </p:cNvSpPr>
          <p:nvPr/>
        </p:nvSpPr>
        <p:spPr bwMode="auto">
          <a:xfrm>
            <a:off x="9357945" y="3727326"/>
            <a:ext cx="1962912" cy="285116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27" name="AutoShape 142"/>
          <p:cNvSpPr>
            <a:spLocks noChangeArrowheads="1"/>
          </p:cNvSpPr>
          <p:nvPr/>
        </p:nvSpPr>
        <p:spPr bwMode="auto">
          <a:xfrm>
            <a:off x="9357704" y="5064805"/>
            <a:ext cx="1962912" cy="23283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srgbClr val="0000FF"/>
                </a:solidFill>
                <a:latin typeface="+mj-lt"/>
              </a:rPr>
              <a:t>192.168.0.253:5000</a:t>
            </a:r>
          </a:p>
        </p:txBody>
      </p:sp>
      <p:pic>
        <p:nvPicPr>
          <p:cNvPr id="28" name="Picture 3"/>
          <p:cNvPicPr>
            <a:picLocks noChangeArrowheads="1"/>
          </p:cNvPicPr>
          <p:nvPr/>
        </p:nvPicPr>
        <p:blipFill>
          <a:blip r:embed="rId8" cstate="print"/>
          <a:srcRect b="3631"/>
          <a:stretch>
            <a:fillRect/>
          </a:stretch>
        </p:blipFill>
        <p:spPr bwMode="auto">
          <a:xfrm>
            <a:off x="9375992" y="4110107"/>
            <a:ext cx="1926336" cy="88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75575"/>
      </p:ext>
    </p:extLst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-4555" y="0"/>
            <a:ext cx="8128000" cy="6731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Port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4595211"/>
            <a:chOff x="371061" y="1457738"/>
            <a:chExt cx="8428382" cy="1331379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31379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1143" y="1512112"/>
              <a:ext cx="7394711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53557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/etc/httpd/conf/httpd.conf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683477"/>
            <a:ext cx="10645253" cy="3229214"/>
            <a:chOff x="627797" y="4339988"/>
            <a:chExt cx="7983940" cy="171961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71237"/>
              <a:ext cx="7833825" cy="162257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  <a:endParaRPr lang="en-US" sz="2400" b="1" dirty="0">
                <a:latin typeface="+mj-lt"/>
              </a:endParaRP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NameVirtualHost *:80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&lt;VirtualHost *:80&gt;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ServerAdmin  root@zoomgroup.com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ServerName  www.zoomgroup.com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DirectoryIndex  linuxgroup.html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662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0037" y="0"/>
            <a:ext cx="8128000" cy="673100"/>
          </a:xfrm>
          <a:effectLst/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Port Based Virtual Hosting Configuration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12421" y="1461033"/>
            <a:ext cx="11237843" cy="319285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grpSp>
        <p:nvGrpSpPr>
          <p:cNvPr id="2" name="Group 11"/>
          <p:cNvGrpSpPr/>
          <p:nvPr/>
        </p:nvGrpSpPr>
        <p:grpSpPr>
          <a:xfrm>
            <a:off x="837063" y="1628621"/>
            <a:ext cx="10659759" cy="2793255"/>
            <a:chOff x="627797" y="4339988"/>
            <a:chExt cx="7994819" cy="1487461"/>
          </a:xfrm>
          <a:effectLst/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4874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791" y="4371236"/>
              <a:ext cx="7833825" cy="142590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LISTEN 5000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&lt;VirtualHost 192.168.0.253:5000&gt;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ServerAdmin  root@linuxgoup.com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DocumentRoot  /var/www/html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ServerName  www.zoomgroup.com.com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	DirectoryIndex  linuxgroupmail.html</a:t>
              </a:r>
            </a:p>
            <a:p>
              <a:r>
                <a:rPr lang="pt-BR" sz="2400" b="1" dirty="0">
                  <a:solidFill>
                    <a:srgbClr val="0000FF"/>
                  </a:solidFill>
                  <a:latin typeface="+mj-lt"/>
                </a:rPr>
                <a:t>&lt;/VirtualHost&gt;</a:t>
              </a:r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29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0037" y="0"/>
            <a:ext cx="8128000" cy="6731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Port Based Virtual Hosting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Restart the web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[root@webserver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service  httpd  restart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360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6"/>
            <a:ext cx="11237843" cy="2492905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49303" y="3101673"/>
              <a:ext cx="5675244" cy="3699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To access the website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3699" y="3574751"/>
              <a:ext cx="8277217" cy="13072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Open a browser (Mozilla, Fire Fox, etc).</a:t>
              </a:r>
            </a:p>
            <a:p>
              <a:pPr>
                <a:lnSpc>
                  <a:spcPts val="3000"/>
                </a:lnSpc>
              </a:pP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In the URL address box type</a:t>
              </a:r>
            </a:p>
            <a:p>
              <a:pPr>
                <a:lnSpc>
                  <a:spcPts val="3000"/>
                </a:lnSpc>
              </a:pP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http://www.zoomgroup.com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or</a:t>
              </a: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  http://192.168.0.254</a:t>
              </a:r>
            </a:p>
            <a:p>
              <a:pPr>
                <a:lnSpc>
                  <a:spcPts val="3000"/>
                </a:lnSpc>
              </a:pP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http://www.zoomgroup.com:5000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or </a:t>
              </a: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http://192.168.0.254:5000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Linux Client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561164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092200" y="2266121"/>
            <a:ext cx="1005729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Webmin</a:t>
            </a:r>
          </a:p>
        </p:txBody>
      </p:sp>
    </p:spTree>
    <p:extLst>
      <p:ext uri="{BB962C8B-B14F-4D97-AF65-F5344CB8AC3E}">
        <p14:creationId xmlns:p14="http://schemas.microsoft.com/office/powerpoint/2010/main" val="1683343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/etc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 stands for et cetera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the configuration files.</a:t>
            </a:r>
          </a:p>
        </p:txBody>
      </p:sp>
    </p:spTree>
    <p:extLst>
      <p:ext uri="{BB962C8B-B14F-4D97-AF65-F5344CB8AC3E}">
        <p14:creationId xmlns:p14="http://schemas.microsoft.com/office/powerpoint/2010/main" val="272654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Webmin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Webmin is a 3</a:t>
            </a:r>
            <a:r>
              <a:rPr lang="en-US" baseline="30000" dirty="0"/>
              <a:t>rd</a:t>
            </a:r>
            <a:r>
              <a:rPr lang="en-US" dirty="0"/>
              <a:t> party Graphical User Interface (GUI) tool used for Linux /Unix system and network administration.</a:t>
            </a:r>
          </a:p>
          <a:p>
            <a:pPr>
              <a:lnSpc>
                <a:spcPct val="150000"/>
              </a:lnSpc>
            </a:pPr>
            <a:r>
              <a:rPr lang="en-US" dirty="0"/>
              <a:t>Webmin can be downloaded from the link http://webmin.com/ </a:t>
            </a:r>
          </a:p>
          <a:p>
            <a:pPr>
              <a:lnSpc>
                <a:spcPct val="150000"/>
              </a:lnSpc>
            </a:pPr>
            <a:r>
              <a:rPr lang="en-US" dirty="0"/>
              <a:t>Webmin is available in a .rpm format as well as a .tar.gz format.</a:t>
            </a:r>
          </a:p>
          <a:p>
            <a:pPr>
              <a:lnSpc>
                <a:spcPct val="150000"/>
              </a:lnSpc>
            </a:pPr>
            <a:r>
              <a:rPr lang="en-US" dirty="0"/>
              <a:t>Download the file from internet or copy it from any media in /opt directory.</a:t>
            </a:r>
          </a:p>
        </p:txBody>
      </p:sp>
    </p:spTree>
    <p:extLst>
      <p:ext uri="{BB962C8B-B14F-4D97-AF65-F5344CB8AC3E}">
        <p14:creationId xmlns:p14="http://schemas.microsoft.com/office/powerpoint/2010/main" val="346620146"/>
      </p:ext>
    </p:extLst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Webmin Installation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3264386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18017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install Webmin using .tar.gz package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62619"/>
              <a:ext cx="8083826" cy="10038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[root@server 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/opt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[root@server  opt]#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tar  -xvzf  webmin-1.360.tar.gz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[root@server  opt]#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cd webmin-1.360</a:t>
              </a:r>
              <a:endParaRPr lang="en-US" sz="2200" b="1" dirty="0">
                <a:solidFill>
                  <a:sysClr val="windowText" lastClr="000000"/>
                </a:solidFill>
                <a:latin typeface="Calibri"/>
              </a:endParaRP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[root@server  opt 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./setup.sh</a:t>
              </a:r>
            </a:p>
            <a:p>
              <a:pPr lvl="0">
                <a:lnSpc>
                  <a:spcPts val="3000"/>
                </a:lnSpc>
              </a:pPr>
              <a:endParaRPr lang="en-US" sz="2200" dirty="0">
                <a:solidFill>
                  <a:sysClr val="windowText" lastClr="000000"/>
                </a:solidFill>
                <a:latin typeface="Calibri"/>
              </a:endParaRPr>
            </a:p>
            <a:p>
              <a:pPr lvl="0" algn="ctr"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Accept the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306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Webmin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access Webmin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Open a web browser and type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http://localhost:10000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To uninstall Webmin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[root@server 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sh   /etc/webmin/uninstall.sh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043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092200" y="2017643"/>
            <a:ext cx="1005729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(DNS)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Domain Name System </a:t>
            </a:r>
          </a:p>
        </p:txBody>
      </p:sp>
    </p:spTree>
    <p:extLst>
      <p:ext uri="{BB962C8B-B14F-4D97-AF65-F5344CB8AC3E}">
        <p14:creationId xmlns:p14="http://schemas.microsoft.com/office/powerpoint/2010/main" val="2044100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7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5" name="AutoShape 69"/>
          <p:cNvSpPr>
            <a:spLocks noChangeArrowheads="1"/>
          </p:cNvSpPr>
          <p:nvPr/>
        </p:nvSpPr>
        <p:spPr bwMode="auto">
          <a:xfrm>
            <a:off x="8216623" y="5324476"/>
            <a:ext cx="1962912" cy="421233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2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1</a:t>
            </a:r>
          </a:p>
        </p:txBody>
      </p:sp>
      <p:sp>
        <p:nvSpPr>
          <p:cNvPr id="55412" name="Text Box 116"/>
          <p:cNvSpPr txBox="1">
            <a:spLocks noChangeArrowheads="1"/>
          </p:cNvSpPr>
          <p:nvPr/>
        </p:nvSpPr>
        <p:spPr bwMode="auto">
          <a:xfrm>
            <a:off x="7592423" y="5250734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sp>
        <p:nvSpPr>
          <p:cNvPr id="47" name="AutoShape 142"/>
          <p:cNvSpPr>
            <a:spLocks noChangeArrowheads="1"/>
          </p:cNvSpPr>
          <p:nvPr/>
        </p:nvSpPr>
        <p:spPr bwMode="auto">
          <a:xfrm>
            <a:off x="8216623" y="578484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</a:t>
            </a:r>
          </a:p>
        </p:txBody>
      </p:sp>
      <p:sp>
        <p:nvSpPr>
          <p:cNvPr id="69" name="AutoShape 73"/>
          <p:cNvSpPr>
            <a:spLocks noChangeArrowheads="1"/>
          </p:cNvSpPr>
          <p:nvPr/>
        </p:nvSpPr>
        <p:spPr bwMode="auto">
          <a:xfrm>
            <a:off x="4322192" y="4892557"/>
            <a:ext cx="2465027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zoom.com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9144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Hostname Resolution</a:t>
            </a:r>
          </a:p>
        </p:txBody>
      </p:sp>
      <p:sp>
        <p:nvSpPr>
          <p:cNvPr id="27" name="AutoShape 73"/>
          <p:cNvSpPr>
            <a:spLocks noChangeArrowheads="1"/>
          </p:cNvSpPr>
          <p:nvPr/>
        </p:nvSpPr>
        <p:spPr bwMode="auto">
          <a:xfrm>
            <a:off x="2731339" y="110801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latin typeface="+mj-lt"/>
              </a:rPr>
              <a:t>DNS</a:t>
            </a:r>
          </a:p>
        </p:txBody>
      </p:sp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2731339" y="155344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604" y="141836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140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2143" y="37991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5430" name="Object 134"/>
          <p:cNvGraphicFramePr>
            <a:graphicFrameLocks noChangeAspect="1"/>
          </p:cNvGraphicFramePr>
          <p:nvPr/>
        </p:nvGraphicFramePr>
        <p:xfrm>
          <a:off x="7301594" y="4267438"/>
          <a:ext cx="1085849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r:id="rId8" imgW="700965" imgH="914400" progId="">
                  <p:embed/>
                </p:oleObj>
              </mc:Choice>
              <mc:Fallback>
                <p:oleObj r:id="rId8" imgW="700965" imgH="914400" progId="">
                  <p:embed/>
                  <p:pic>
                    <p:nvPicPr>
                      <p:cNvPr id="5543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594" y="4267438"/>
                        <a:ext cx="1085849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53577" y="412037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67653" y="4099784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806614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[root@client1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--- 192.168.0.2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--- 192.168.0.253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192.168.0.2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43324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192.168.0.253</a:t>
            </a:r>
          </a:p>
        </p:txBody>
      </p:sp>
    </p:spTree>
    <p:extLst>
      <p:ext uri="{BB962C8B-B14F-4D97-AF65-F5344CB8AC3E}">
        <p14:creationId xmlns:p14="http://schemas.microsoft.com/office/powerpoint/2010/main" val="2382805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25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25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25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25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5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7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75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5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75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[root@client1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09"/>
            <a:ext cx="12192000" cy="70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client2.liunux.com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2248432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dns.zoom.com 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client2.zoom.com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60740" y="1983201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dns.zoom.com</a:t>
            </a:r>
          </a:p>
        </p:txBody>
      </p:sp>
    </p:spTree>
    <p:extLst>
      <p:ext uri="{BB962C8B-B14F-4D97-AF65-F5344CB8AC3E}">
        <p14:creationId xmlns:p14="http://schemas.microsoft.com/office/powerpoint/2010/main" val="314495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[root@client2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--- 192.168.0.1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192.168.0.253: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--- 192.168.0.253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192.168.0.1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43324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192.168.0.253</a:t>
            </a:r>
          </a:p>
        </p:txBody>
      </p:sp>
    </p:spTree>
    <p:extLst>
      <p:ext uri="{BB962C8B-B14F-4D97-AF65-F5344CB8AC3E}">
        <p14:creationId xmlns:p14="http://schemas.microsoft.com/office/powerpoint/2010/main" val="2560627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25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25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25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25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75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7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75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75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75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[root@client2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09"/>
            <a:ext cx="12192000" cy="70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client1.zoom.com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2248432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dns.zoom.com 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client1.zoom.com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60740" y="1983201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dns.zoom.com</a:t>
            </a:r>
          </a:p>
        </p:txBody>
      </p:sp>
    </p:spTree>
    <p:extLst>
      <p:ext uri="{BB962C8B-B14F-4D97-AF65-F5344CB8AC3E}">
        <p14:creationId xmlns:p14="http://schemas.microsoft.com/office/powerpoint/2010/main" val="619306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[root@dns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192.168.0.1: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--- 192.168.0.1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192.168.0.2: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--- 192.168.0.2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1785969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192.168.0.1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1820804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192.168.0.2</a:t>
            </a:r>
          </a:p>
        </p:txBody>
      </p:sp>
    </p:spTree>
    <p:extLst>
      <p:ext uri="{BB962C8B-B14F-4D97-AF65-F5344CB8AC3E}">
        <p14:creationId xmlns:p14="http://schemas.microsoft.com/office/powerpoint/2010/main" val="2050371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25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25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25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25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25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25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2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25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25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125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/opt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282592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 stands for optional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generally contains the third party software's.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None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Example:- Open Office, Kaspersky Antivirus etc.</a:t>
            </a:r>
          </a:p>
        </p:txBody>
      </p:sp>
    </p:spTree>
    <p:extLst>
      <p:ext uri="{BB962C8B-B14F-4D97-AF65-F5344CB8AC3E}">
        <p14:creationId xmlns:p14="http://schemas.microsoft.com/office/powerpoint/2010/main" val="252310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[root@dns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09"/>
            <a:ext cx="12192000" cy="70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client1.zoom.com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2248432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ping: unknown host client2.zoom.com 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180338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client1.zoom.com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1838220" y="1983201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client2.zoom.com</a:t>
            </a:r>
          </a:p>
        </p:txBody>
      </p:sp>
    </p:spTree>
    <p:extLst>
      <p:ext uri="{BB962C8B-B14F-4D97-AF65-F5344CB8AC3E}">
        <p14:creationId xmlns:p14="http://schemas.microsoft.com/office/powerpoint/2010/main" val="2553269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Host File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host file </a:t>
            </a:r>
            <a:r>
              <a:rPr lang="en-US" dirty="0"/>
              <a:t>provides resolution of hostnames to IP addresses.                    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It can only resolve names provide in the local host file.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It cannot be used as a centralized database.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The hostname and IP address mapping is given  in  </a:t>
            </a:r>
            <a:r>
              <a:rPr lang="en-US" dirty="0">
                <a:solidFill>
                  <a:srgbClr val="FF0000"/>
                </a:solidFill>
              </a:rPr>
              <a:t>/etc/hosts</a:t>
            </a:r>
          </a:p>
        </p:txBody>
      </p:sp>
    </p:spTree>
    <p:extLst>
      <p:ext uri="{BB962C8B-B14F-4D97-AF65-F5344CB8AC3E}">
        <p14:creationId xmlns:p14="http://schemas.microsoft.com/office/powerpoint/2010/main" val="320563538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7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5" name="AutoShape 69"/>
          <p:cNvSpPr>
            <a:spLocks noChangeArrowheads="1"/>
          </p:cNvSpPr>
          <p:nvPr/>
        </p:nvSpPr>
        <p:spPr bwMode="auto">
          <a:xfrm>
            <a:off x="8216623" y="5324476"/>
            <a:ext cx="1962912" cy="421233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2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1</a:t>
            </a:r>
          </a:p>
        </p:txBody>
      </p:sp>
      <p:sp>
        <p:nvSpPr>
          <p:cNvPr id="55412" name="Text Box 116"/>
          <p:cNvSpPr txBox="1">
            <a:spLocks noChangeArrowheads="1"/>
          </p:cNvSpPr>
          <p:nvPr/>
        </p:nvSpPr>
        <p:spPr bwMode="auto">
          <a:xfrm>
            <a:off x="7592423" y="5250734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sp>
        <p:nvSpPr>
          <p:cNvPr id="47" name="AutoShape 142"/>
          <p:cNvSpPr>
            <a:spLocks noChangeArrowheads="1"/>
          </p:cNvSpPr>
          <p:nvPr/>
        </p:nvSpPr>
        <p:spPr bwMode="auto">
          <a:xfrm>
            <a:off x="8216623" y="578484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</a:t>
            </a:r>
          </a:p>
        </p:txBody>
      </p:sp>
      <p:sp>
        <p:nvSpPr>
          <p:cNvPr id="69" name="AutoShape 73"/>
          <p:cNvSpPr>
            <a:spLocks noChangeArrowheads="1"/>
          </p:cNvSpPr>
          <p:nvPr/>
        </p:nvSpPr>
        <p:spPr bwMode="auto">
          <a:xfrm>
            <a:off x="4322192" y="4892557"/>
            <a:ext cx="2465027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zoom.com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9144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Hostname Resolution</a:t>
            </a:r>
          </a:p>
        </p:txBody>
      </p:sp>
      <p:sp>
        <p:nvSpPr>
          <p:cNvPr id="27" name="AutoShape 73"/>
          <p:cNvSpPr>
            <a:spLocks noChangeArrowheads="1"/>
          </p:cNvSpPr>
          <p:nvPr/>
        </p:nvSpPr>
        <p:spPr bwMode="auto">
          <a:xfrm>
            <a:off x="2731339" y="110801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latin typeface="+mj-lt"/>
              </a:rPr>
              <a:t>DNS</a:t>
            </a:r>
          </a:p>
        </p:txBody>
      </p:sp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2731339" y="155344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604" y="141836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140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2143" y="37991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5430" name="Object 134"/>
          <p:cNvGraphicFramePr>
            <a:graphicFrameLocks noChangeAspect="1"/>
          </p:cNvGraphicFramePr>
          <p:nvPr/>
        </p:nvGraphicFramePr>
        <p:xfrm>
          <a:off x="7301594" y="4267438"/>
          <a:ext cx="1085849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r:id="rId8" imgW="700965" imgH="914400" progId="">
                  <p:embed/>
                </p:oleObj>
              </mc:Choice>
              <mc:Fallback>
                <p:oleObj r:id="rId8" imgW="700965" imgH="914400" progId="">
                  <p:embed/>
                  <p:pic>
                    <p:nvPicPr>
                      <p:cNvPr id="5543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594" y="4267438"/>
                        <a:ext cx="1085849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53577" y="412037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67653" y="4099784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082639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512421" y="1461063"/>
            <a:ext cx="11237843" cy="40775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795" y="1682081"/>
            <a:ext cx="10778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632" y="2220316"/>
            <a:ext cx="10778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+mj-lt"/>
              </a:rPr>
              <a:t>[root@dns ~]#  </a:t>
            </a:r>
            <a:r>
              <a:rPr lang="en-US" sz="2400" b="1" dirty="0">
                <a:latin typeface="+mj-lt"/>
              </a:rPr>
              <a:t>vi  /etc/hosts</a:t>
            </a:r>
            <a:endParaRPr lang="en-US" sz="2200" b="1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7063" y="2816018"/>
            <a:ext cx="10645253" cy="242218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02202" y="2972650"/>
            <a:ext cx="10122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+mj-lt"/>
              </a:rPr>
              <a:t>Add the entries required</a:t>
            </a:r>
          </a:p>
          <a:p>
            <a:endParaRPr lang="en-US" sz="2200" b="1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127.0.0.1	localhost.localdomain		localhost</a:t>
            </a:r>
          </a:p>
          <a:p>
            <a:r>
              <a:rPr lang="en-US" sz="2200" b="1" dirty="0">
                <a:latin typeface="+mj-lt"/>
              </a:rPr>
              <a:t>192.168.0.253	dns.zoom.com		dns</a:t>
            </a:r>
          </a:p>
          <a:p>
            <a:r>
              <a:rPr lang="en-US" sz="2200" b="1" dirty="0">
                <a:latin typeface="+mj-lt"/>
              </a:rPr>
              <a:t>192.168.0.1	client1.zoom.com		client1</a:t>
            </a:r>
          </a:p>
          <a:p>
            <a:r>
              <a:rPr lang="en-US" sz="2200" b="1" dirty="0">
                <a:latin typeface="+mj-lt"/>
              </a:rPr>
              <a:t>192.168.0.2	client2.zoom.com		client2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Host File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925417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7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5" name="AutoShape 69"/>
          <p:cNvSpPr>
            <a:spLocks noChangeArrowheads="1"/>
          </p:cNvSpPr>
          <p:nvPr/>
        </p:nvSpPr>
        <p:spPr bwMode="auto">
          <a:xfrm>
            <a:off x="8216623" y="5324476"/>
            <a:ext cx="1962912" cy="421233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2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 1</a:t>
            </a:r>
          </a:p>
        </p:txBody>
      </p:sp>
      <p:sp>
        <p:nvSpPr>
          <p:cNvPr id="55412" name="Text Box 116"/>
          <p:cNvSpPr txBox="1">
            <a:spLocks noChangeArrowheads="1"/>
          </p:cNvSpPr>
          <p:nvPr/>
        </p:nvSpPr>
        <p:spPr bwMode="auto">
          <a:xfrm>
            <a:off x="7592423" y="5250734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sp>
        <p:nvSpPr>
          <p:cNvPr id="47" name="AutoShape 142"/>
          <p:cNvSpPr>
            <a:spLocks noChangeArrowheads="1"/>
          </p:cNvSpPr>
          <p:nvPr/>
        </p:nvSpPr>
        <p:spPr bwMode="auto">
          <a:xfrm>
            <a:off x="8216623" y="578484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</a:t>
            </a:r>
          </a:p>
        </p:txBody>
      </p:sp>
      <p:sp>
        <p:nvSpPr>
          <p:cNvPr id="69" name="AutoShape 73"/>
          <p:cNvSpPr>
            <a:spLocks noChangeArrowheads="1"/>
          </p:cNvSpPr>
          <p:nvPr/>
        </p:nvSpPr>
        <p:spPr bwMode="auto">
          <a:xfrm>
            <a:off x="4322192" y="4892557"/>
            <a:ext cx="2465027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zoom.com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9144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Hostname Resolution</a:t>
            </a:r>
          </a:p>
        </p:txBody>
      </p:sp>
      <p:sp>
        <p:nvSpPr>
          <p:cNvPr id="27" name="AutoShape 73"/>
          <p:cNvSpPr>
            <a:spLocks noChangeArrowheads="1"/>
          </p:cNvSpPr>
          <p:nvPr/>
        </p:nvSpPr>
        <p:spPr bwMode="auto">
          <a:xfrm>
            <a:off x="2731339" y="110801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latin typeface="+mj-lt"/>
              </a:rPr>
              <a:t>DNS</a:t>
            </a:r>
          </a:p>
        </p:txBody>
      </p:sp>
      <p:sp>
        <p:nvSpPr>
          <p:cNvPr id="28" name="AutoShape 142"/>
          <p:cNvSpPr>
            <a:spLocks noChangeArrowheads="1"/>
          </p:cNvSpPr>
          <p:nvPr/>
        </p:nvSpPr>
        <p:spPr bwMode="auto">
          <a:xfrm>
            <a:off x="2731339" y="155344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604" y="141836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140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2143" y="37991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5430" name="Object 134"/>
          <p:cNvGraphicFramePr>
            <a:graphicFrameLocks noChangeAspect="1"/>
          </p:cNvGraphicFramePr>
          <p:nvPr/>
        </p:nvGraphicFramePr>
        <p:xfrm>
          <a:off x="7301594" y="4267438"/>
          <a:ext cx="1085849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r:id="rId8" imgW="700965" imgH="914400" progId="">
                  <p:embed/>
                </p:oleObj>
              </mc:Choice>
              <mc:Fallback>
                <p:oleObj r:id="rId8" imgW="700965" imgH="914400" progId="">
                  <p:embed/>
                  <p:pic>
                    <p:nvPicPr>
                      <p:cNvPr id="5543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594" y="4267438"/>
                        <a:ext cx="1085849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53577" y="412037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67653" y="4099784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67636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[root@client1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client2.zoom.com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dns.zoom.com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[root@client1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client2.zoom.com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43324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dns.zoom.com</a:t>
            </a:r>
          </a:p>
        </p:txBody>
      </p:sp>
    </p:spTree>
    <p:extLst>
      <p:ext uri="{BB962C8B-B14F-4D97-AF65-F5344CB8AC3E}">
        <p14:creationId xmlns:p14="http://schemas.microsoft.com/office/powerpoint/2010/main" val="3902093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[root@client2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client1.zoom.com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dns.zoom.com 192.168.0.253: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dns.zoom.com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[root@client2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325907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client1.zoom.com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343324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dns.zoom.com</a:t>
            </a:r>
          </a:p>
        </p:txBody>
      </p:sp>
    </p:spTree>
    <p:extLst>
      <p:ext uri="{BB962C8B-B14F-4D97-AF65-F5344CB8AC3E}">
        <p14:creationId xmlns:p14="http://schemas.microsoft.com/office/powerpoint/2010/main" val="118415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creenshot"/>
          <p:cNvPicPr>
            <a:picLocks noChangeAspect="1" noChangeArrowheads="1"/>
          </p:cNvPicPr>
          <p:nvPr/>
        </p:nvPicPr>
        <p:blipFill>
          <a:blip r:embed="rId3" cstate="print"/>
          <a:srcRect t="4577"/>
          <a:stretch>
            <a:fillRect/>
          </a:stretch>
        </p:blipFill>
        <p:spPr bwMode="auto">
          <a:xfrm>
            <a:off x="54592" y="955355"/>
            <a:ext cx="12082816" cy="530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" y="1370971"/>
            <a:ext cx="1189143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[root@dns ~]#</a:t>
            </a:r>
          </a:p>
        </p:txBody>
      </p:sp>
      <p:sp>
        <p:nvSpPr>
          <p:cNvPr id="114693" name="Text Box 5"/>
          <p:cNvSpPr txBox="1">
            <a:spLocks noChangeArrowheads="1"/>
          </p:cNvSpPr>
          <p:nvPr/>
        </p:nvSpPr>
        <p:spPr bwMode="auto">
          <a:xfrm>
            <a:off x="29633" y="1594810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client1.zoom.com 192.168.0.1: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client1.zoom.com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633" y="3620048"/>
            <a:ext cx="121920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r>
              <a:rPr lang="en-US" sz="1300" b="1" dirty="0">
                <a:latin typeface="Lucida Console" pitchFamily="49" charset="0"/>
              </a:rPr>
              <a:t>64 bytes from client2.zoom.com 192.168.0.2: icmp_seq=0 ttl=64 time=0.047 ms</a:t>
            </a:r>
          </a:p>
          <a:p>
            <a:endParaRPr lang="en-US" sz="1300" b="1" dirty="0">
              <a:latin typeface="Lucida Console" pitchFamily="49" charset="0"/>
            </a:endParaRPr>
          </a:p>
          <a:p>
            <a:r>
              <a:rPr lang="en-US" sz="1300" b="1" dirty="0">
                <a:latin typeface="Lucida Console" pitchFamily="49" charset="0"/>
              </a:rPr>
              <a:t>--- client2.zoom.com ping statistics ---</a:t>
            </a:r>
          </a:p>
          <a:p>
            <a:r>
              <a:rPr lang="en-US" sz="1300" b="1" dirty="0">
                <a:latin typeface="Lucida Console" pitchFamily="49" charset="0"/>
              </a:rPr>
              <a:t>4 packets transmitted, 4 received, 0 duplicates, 0% packet loss, time 1001ms</a:t>
            </a:r>
          </a:p>
          <a:p>
            <a:r>
              <a:rPr lang="en-US" sz="1300" b="1" dirty="0">
                <a:latin typeface="Lucida Console" pitchFamily="49" charset="0"/>
              </a:rPr>
              <a:t>rtt min/avg/max/mdev = 0.039/0.583/1.390/0.404 ms, pipe 2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1300" b="1" dirty="0">
                <a:latin typeface="Lucida Console" pitchFamily="49" charset="0"/>
              </a:rPr>
              <a:t>[root@dns ~]#</a:t>
            </a:r>
          </a:p>
          <a:p>
            <a:pPr eaLnBrk="1" hangingPunct="1">
              <a:lnSpc>
                <a:spcPct val="95000"/>
              </a:lnSpc>
            </a:pPr>
            <a:endParaRPr lang="en-US" sz="1300" b="1" dirty="0">
              <a:latin typeface="Lucida Console" pitchFamily="49" charset="0"/>
            </a:endParaRP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1785969" y="1361084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client1.zoom.com</a:t>
            </a: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1803387" y="3367863"/>
            <a:ext cx="4709584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1300" b="1" dirty="0">
                <a:latin typeface="Lucida Console" pitchFamily="49" charset="0"/>
              </a:rPr>
              <a:t>ping client2.zoom.com</a:t>
            </a:r>
          </a:p>
        </p:txBody>
      </p:sp>
    </p:spTree>
    <p:extLst>
      <p:ext uri="{BB962C8B-B14F-4D97-AF65-F5344CB8AC3E}">
        <p14:creationId xmlns:p14="http://schemas.microsoft.com/office/powerpoint/2010/main" val="3684823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3" grpId="0" build="p" autoUpdateAnimBg="0"/>
      <p:bldP spid="114695" grpId="0" build="p" autoUpdateAnimBg="0"/>
      <p:bldP spid="114696" grpId="0" autoUpdateAnimBg="0"/>
      <p:bldP spid="114698" grpId="0" autoUpdateAnimBg="0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Domain Name System (DNS)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The Domain Name System (DNS) is a hierarchical naming system where each level of name is separated by a “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  <a:r>
              <a:rPr lang="en-US" dirty="0"/>
              <a:t>”.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It resolves user friendly domain names into computer friendly IP addresses.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It also resolves IP addresses into domain names.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/>
              <a:t>It provides a centralized database for resolution. </a:t>
            </a:r>
          </a:p>
        </p:txBody>
      </p:sp>
    </p:spTree>
    <p:extLst>
      <p:ext uri="{BB962C8B-B14F-4D97-AF65-F5344CB8AC3E}">
        <p14:creationId xmlns:p14="http://schemas.microsoft.com/office/powerpoint/2010/main" val="258433179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363215" y="3930929"/>
            <a:ext cx="1261707" cy="1161771"/>
            <a:chOff x="196211" y="3930928"/>
            <a:chExt cx="946280" cy="1161771"/>
          </a:xfrm>
        </p:grpSpPr>
        <p:sp>
          <p:nvSpPr>
            <p:cNvPr id="103434" name="Line 10"/>
            <p:cNvSpPr>
              <a:spLocks noChangeShapeType="1"/>
            </p:cNvSpPr>
            <p:nvPr/>
          </p:nvSpPr>
          <p:spPr bwMode="auto">
            <a:xfrm>
              <a:off x="657351" y="3930928"/>
              <a:ext cx="1714" cy="73109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Oval 18"/>
            <p:cNvSpPr>
              <a:spLocks noChangeArrowheads="1"/>
            </p:cNvSpPr>
            <p:nvPr/>
          </p:nvSpPr>
          <p:spPr bwMode="auto">
            <a:xfrm>
              <a:off x="196211" y="4607402"/>
              <a:ext cx="946280" cy="48529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mail</a:t>
              </a: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9482130" y="3113696"/>
            <a:ext cx="2354271" cy="970595"/>
            <a:chOff x="7111597" y="3113695"/>
            <a:chExt cx="1765703" cy="970595"/>
          </a:xfrm>
        </p:grpSpPr>
        <p:sp>
          <p:nvSpPr>
            <p:cNvPr id="58" name="Line 6"/>
            <p:cNvSpPr>
              <a:spLocks noChangeShapeType="1"/>
            </p:cNvSpPr>
            <p:nvPr/>
          </p:nvSpPr>
          <p:spPr bwMode="auto">
            <a:xfrm>
              <a:off x="8143590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Line 24"/>
            <p:cNvSpPr>
              <a:spLocks noChangeShapeType="1"/>
            </p:cNvSpPr>
            <p:nvPr/>
          </p:nvSpPr>
          <p:spPr bwMode="auto">
            <a:xfrm flipH="1">
              <a:off x="7473309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Oval 25"/>
            <p:cNvSpPr>
              <a:spLocks noChangeArrowheads="1"/>
            </p:cNvSpPr>
            <p:nvPr/>
          </p:nvSpPr>
          <p:spPr bwMode="auto">
            <a:xfrm>
              <a:off x="7111597" y="3615800"/>
              <a:ext cx="855424" cy="46849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nic</a:t>
              </a:r>
            </a:p>
          </p:txBody>
        </p:sp>
        <p:sp>
          <p:nvSpPr>
            <p:cNvPr id="61" name="Oval 27"/>
            <p:cNvSpPr>
              <a:spLocks noChangeArrowheads="1"/>
            </p:cNvSpPr>
            <p:nvPr/>
          </p:nvSpPr>
          <p:spPr bwMode="auto">
            <a:xfrm>
              <a:off x="8035591" y="3615800"/>
              <a:ext cx="841709" cy="46849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registry</a:t>
              </a:r>
            </a:p>
          </p:txBody>
        </p:sp>
      </p:grpSp>
      <p:grpSp>
        <p:nvGrpSpPr>
          <p:cNvPr id="4" name="Group 86"/>
          <p:cNvGrpSpPr/>
          <p:nvPr/>
        </p:nvGrpSpPr>
        <p:grpSpPr>
          <a:xfrm>
            <a:off x="6611289" y="3113696"/>
            <a:ext cx="2354272" cy="970595"/>
            <a:chOff x="4958467" y="3113695"/>
            <a:chExt cx="1765704" cy="970595"/>
          </a:xfrm>
        </p:grpSpPr>
        <p:sp>
          <p:nvSpPr>
            <p:cNvPr id="103430" name="Line 6"/>
            <p:cNvSpPr>
              <a:spLocks noChangeShapeType="1"/>
            </p:cNvSpPr>
            <p:nvPr/>
          </p:nvSpPr>
          <p:spPr bwMode="auto">
            <a:xfrm>
              <a:off x="5990461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48" name="Line 24"/>
            <p:cNvSpPr>
              <a:spLocks noChangeShapeType="1"/>
            </p:cNvSpPr>
            <p:nvPr/>
          </p:nvSpPr>
          <p:spPr bwMode="auto">
            <a:xfrm flipH="1">
              <a:off x="5320180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49" name="Oval 25"/>
            <p:cNvSpPr>
              <a:spLocks noChangeArrowheads="1"/>
            </p:cNvSpPr>
            <p:nvPr/>
          </p:nvSpPr>
          <p:spPr bwMode="auto">
            <a:xfrm>
              <a:off x="4958467" y="3615800"/>
              <a:ext cx="855424" cy="46849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unicef</a:t>
              </a:r>
            </a:p>
          </p:txBody>
        </p:sp>
        <p:sp>
          <p:nvSpPr>
            <p:cNvPr id="103451" name="Oval 27"/>
            <p:cNvSpPr>
              <a:spLocks noChangeArrowheads="1"/>
            </p:cNvSpPr>
            <p:nvPr/>
          </p:nvSpPr>
          <p:spPr bwMode="auto">
            <a:xfrm>
              <a:off x="5882462" y="3615800"/>
              <a:ext cx="841709" cy="468490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samba</a:t>
              </a:r>
            </a:p>
          </p:txBody>
        </p:sp>
      </p:grpSp>
      <p:grpSp>
        <p:nvGrpSpPr>
          <p:cNvPr id="5" name="Group 85"/>
          <p:cNvGrpSpPr/>
          <p:nvPr/>
        </p:nvGrpSpPr>
        <p:grpSpPr>
          <a:xfrm>
            <a:off x="3169025" y="3077981"/>
            <a:ext cx="3231979" cy="1052527"/>
            <a:chOff x="2376769" y="3077981"/>
            <a:chExt cx="2423984" cy="1052527"/>
          </a:xfrm>
        </p:grpSpPr>
        <p:sp>
          <p:nvSpPr>
            <p:cNvPr id="103439" name="Line 15"/>
            <p:cNvSpPr>
              <a:spLocks noChangeShapeType="1"/>
            </p:cNvSpPr>
            <p:nvPr/>
          </p:nvSpPr>
          <p:spPr bwMode="auto">
            <a:xfrm flipH="1">
              <a:off x="2664767" y="3077981"/>
              <a:ext cx="572568" cy="73109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40" name="Line 16"/>
            <p:cNvSpPr>
              <a:spLocks noChangeShapeType="1"/>
            </p:cNvSpPr>
            <p:nvPr/>
          </p:nvSpPr>
          <p:spPr bwMode="auto">
            <a:xfrm>
              <a:off x="3595619" y="3077981"/>
              <a:ext cx="646281" cy="85294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46" name="Oval 22"/>
            <p:cNvSpPr>
              <a:spLocks noChangeArrowheads="1"/>
            </p:cNvSpPr>
            <p:nvPr/>
          </p:nvSpPr>
          <p:spPr bwMode="auto">
            <a:xfrm>
              <a:off x="3621332" y="3615800"/>
              <a:ext cx="1179421" cy="514708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harvard</a:t>
              </a:r>
            </a:p>
          </p:txBody>
        </p:sp>
        <p:sp>
          <p:nvSpPr>
            <p:cNvPr id="103442" name="Oval 18"/>
            <p:cNvSpPr>
              <a:spLocks noChangeArrowheads="1"/>
            </p:cNvSpPr>
            <p:nvPr/>
          </p:nvSpPr>
          <p:spPr bwMode="auto">
            <a:xfrm>
              <a:off x="2376769" y="3615800"/>
              <a:ext cx="946280" cy="48529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isb</a:t>
              </a:r>
            </a:p>
          </p:txBody>
        </p:sp>
      </p:grpSp>
      <p:grpSp>
        <p:nvGrpSpPr>
          <p:cNvPr id="6" name="Group 79"/>
          <p:cNvGrpSpPr/>
          <p:nvPr/>
        </p:nvGrpSpPr>
        <p:grpSpPr>
          <a:xfrm>
            <a:off x="4030736" y="1628393"/>
            <a:ext cx="2310841" cy="1539925"/>
            <a:chOff x="3023051" y="1628392"/>
            <a:chExt cx="1733131" cy="1539925"/>
          </a:xfrm>
        </p:grpSpPr>
        <p:sp>
          <p:nvSpPr>
            <p:cNvPr id="103431" name="Line 7"/>
            <p:cNvSpPr>
              <a:spLocks noChangeShapeType="1"/>
            </p:cNvSpPr>
            <p:nvPr/>
          </p:nvSpPr>
          <p:spPr bwMode="auto">
            <a:xfrm flipH="1">
              <a:off x="3501333" y="1628392"/>
              <a:ext cx="1254849" cy="1090342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43" name="Oval 19"/>
            <p:cNvSpPr>
              <a:spLocks noChangeArrowheads="1"/>
            </p:cNvSpPr>
            <p:nvPr/>
          </p:nvSpPr>
          <p:spPr bwMode="auto">
            <a:xfrm>
              <a:off x="3023051" y="2619995"/>
              <a:ext cx="814280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edu</a:t>
              </a:r>
            </a:p>
          </p:txBody>
        </p:sp>
      </p:grpSp>
      <p:grpSp>
        <p:nvGrpSpPr>
          <p:cNvPr id="7" name="Group 82"/>
          <p:cNvGrpSpPr/>
          <p:nvPr/>
        </p:nvGrpSpPr>
        <p:grpSpPr>
          <a:xfrm>
            <a:off x="6391863" y="1628393"/>
            <a:ext cx="1931416" cy="1539925"/>
            <a:chOff x="4793897" y="1628392"/>
            <a:chExt cx="1448562" cy="1539925"/>
          </a:xfrm>
        </p:grpSpPr>
        <p:sp>
          <p:nvSpPr>
            <p:cNvPr id="103429" name="Line 5"/>
            <p:cNvSpPr>
              <a:spLocks noChangeShapeType="1"/>
            </p:cNvSpPr>
            <p:nvPr/>
          </p:nvSpPr>
          <p:spPr bwMode="auto">
            <a:xfrm>
              <a:off x="4793897" y="1628392"/>
              <a:ext cx="1045708" cy="1193285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50" name="Oval 26"/>
            <p:cNvSpPr>
              <a:spLocks noChangeArrowheads="1"/>
            </p:cNvSpPr>
            <p:nvPr/>
          </p:nvSpPr>
          <p:spPr bwMode="auto">
            <a:xfrm>
              <a:off x="5428178" y="2619995"/>
              <a:ext cx="814281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org</a:t>
              </a:r>
            </a:p>
          </p:txBody>
        </p:sp>
      </p:grpSp>
      <p:grpSp>
        <p:nvGrpSpPr>
          <p:cNvPr id="8" name="Group 81"/>
          <p:cNvGrpSpPr/>
          <p:nvPr/>
        </p:nvGrpSpPr>
        <p:grpSpPr>
          <a:xfrm>
            <a:off x="1194181" y="1559063"/>
            <a:ext cx="4777113" cy="1609254"/>
            <a:chOff x="895635" y="1559063"/>
            <a:chExt cx="3582835" cy="1609254"/>
          </a:xfrm>
        </p:grpSpPr>
        <p:sp>
          <p:nvSpPr>
            <p:cNvPr id="103428" name="Line 4"/>
            <p:cNvSpPr>
              <a:spLocks noChangeShapeType="1"/>
            </p:cNvSpPr>
            <p:nvPr/>
          </p:nvSpPr>
          <p:spPr bwMode="auto">
            <a:xfrm flipH="1">
              <a:off x="1469918" y="1559063"/>
              <a:ext cx="3008552" cy="127942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55" name="Oval 31"/>
            <p:cNvSpPr>
              <a:spLocks noChangeArrowheads="1"/>
            </p:cNvSpPr>
            <p:nvPr/>
          </p:nvSpPr>
          <p:spPr bwMode="auto">
            <a:xfrm>
              <a:off x="895635" y="2619995"/>
              <a:ext cx="814281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com</a:t>
              </a:r>
            </a:p>
          </p:txBody>
        </p:sp>
      </p:grpSp>
      <p:grpSp>
        <p:nvGrpSpPr>
          <p:cNvPr id="9" name="Group 83"/>
          <p:cNvGrpSpPr/>
          <p:nvPr/>
        </p:nvGrpSpPr>
        <p:grpSpPr>
          <a:xfrm>
            <a:off x="6730145" y="1542257"/>
            <a:ext cx="4434259" cy="1626061"/>
            <a:chOff x="5047609" y="1542256"/>
            <a:chExt cx="3325694" cy="1626061"/>
          </a:xfrm>
        </p:grpSpPr>
        <p:sp>
          <p:nvSpPr>
            <p:cNvPr id="103427" name="Line 3"/>
            <p:cNvSpPr>
              <a:spLocks noChangeShapeType="1"/>
            </p:cNvSpPr>
            <p:nvPr/>
          </p:nvSpPr>
          <p:spPr bwMode="auto">
            <a:xfrm>
              <a:off x="5047609" y="1542256"/>
              <a:ext cx="2840554" cy="1296227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61" name="Oval 37"/>
            <p:cNvSpPr>
              <a:spLocks noChangeArrowheads="1"/>
            </p:cNvSpPr>
            <p:nvPr/>
          </p:nvSpPr>
          <p:spPr bwMode="auto">
            <a:xfrm>
              <a:off x="7559023" y="2619995"/>
              <a:ext cx="814280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in</a:t>
              </a:r>
            </a:p>
          </p:txBody>
        </p:sp>
      </p:grpSp>
      <p:grpSp>
        <p:nvGrpSpPr>
          <p:cNvPr id="10" name="Group 84"/>
          <p:cNvGrpSpPr/>
          <p:nvPr/>
        </p:nvGrpSpPr>
        <p:grpSpPr>
          <a:xfrm>
            <a:off x="215899" y="3113695"/>
            <a:ext cx="2626271" cy="1016813"/>
            <a:chOff x="161924" y="3113695"/>
            <a:chExt cx="1969703" cy="1016813"/>
          </a:xfrm>
        </p:grpSpPr>
        <p:sp>
          <p:nvSpPr>
            <p:cNvPr id="103452" name="Line 28"/>
            <p:cNvSpPr>
              <a:spLocks noChangeShapeType="1"/>
            </p:cNvSpPr>
            <p:nvPr/>
          </p:nvSpPr>
          <p:spPr bwMode="auto">
            <a:xfrm>
              <a:off x="1445918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53" name="Line 29"/>
            <p:cNvSpPr>
              <a:spLocks noChangeShapeType="1"/>
            </p:cNvSpPr>
            <p:nvPr/>
          </p:nvSpPr>
          <p:spPr bwMode="auto">
            <a:xfrm flipH="1">
              <a:off x="773922" y="3113695"/>
              <a:ext cx="390855" cy="764711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456" name="Oval 32"/>
            <p:cNvSpPr>
              <a:spLocks noChangeArrowheads="1"/>
            </p:cNvSpPr>
            <p:nvPr/>
          </p:nvSpPr>
          <p:spPr bwMode="auto">
            <a:xfrm>
              <a:off x="1468202" y="3582186"/>
              <a:ext cx="663425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msn</a:t>
              </a:r>
            </a:p>
          </p:txBody>
        </p:sp>
        <p:sp>
          <p:nvSpPr>
            <p:cNvPr id="62" name="Oval 32"/>
            <p:cNvSpPr>
              <a:spLocks noChangeArrowheads="1"/>
            </p:cNvSpPr>
            <p:nvPr/>
          </p:nvSpPr>
          <p:spPr bwMode="auto">
            <a:xfrm>
              <a:off x="161924" y="3565379"/>
              <a:ext cx="1278849" cy="548322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zoomgroup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927601" y="4718050"/>
            <a:ext cx="1184844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mail.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105751" y="4718050"/>
            <a:ext cx="2289359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zoomgroup.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408497" y="4718050"/>
            <a:ext cx="1024187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425990" y="4718050"/>
            <a:ext cx="361477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1" name="Group 98"/>
          <p:cNvGrpSpPr/>
          <p:nvPr/>
        </p:nvGrpSpPr>
        <p:grpSpPr>
          <a:xfrm>
            <a:off x="3005667" y="4918107"/>
            <a:ext cx="1921932" cy="896907"/>
            <a:chOff x="2254250" y="4918106"/>
            <a:chExt cx="1441449" cy="896907"/>
          </a:xfrm>
        </p:grpSpPr>
        <p:sp>
          <p:nvSpPr>
            <p:cNvPr id="103480" name="AutoShape 56"/>
            <p:cNvSpPr>
              <a:spLocks noChangeArrowheads="1"/>
            </p:cNvSpPr>
            <p:nvPr/>
          </p:nvSpPr>
          <p:spPr bwMode="auto">
            <a:xfrm>
              <a:off x="2254250" y="5434013"/>
              <a:ext cx="1189038" cy="3810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28575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Subdomain</a:t>
              </a:r>
            </a:p>
          </p:txBody>
        </p:sp>
        <p:cxnSp>
          <p:nvCxnSpPr>
            <p:cNvPr id="76" name="Shape 75"/>
            <p:cNvCxnSpPr>
              <a:stCxn id="103480" idx="0"/>
              <a:endCxn id="69" idx="1"/>
            </p:cNvCxnSpPr>
            <p:nvPr/>
          </p:nvCxnSpPr>
          <p:spPr>
            <a:xfrm rot="5400000" flipH="1" flipV="1">
              <a:off x="3014280" y="4752594"/>
              <a:ext cx="515908" cy="846931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5"/>
          <p:cNvGrpSpPr/>
          <p:nvPr/>
        </p:nvGrpSpPr>
        <p:grpSpPr>
          <a:xfrm>
            <a:off x="9787467" y="4918105"/>
            <a:ext cx="1261533" cy="896908"/>
            <a:chOff x="7340600" y="4918105"/>
            <a:chExt cx="946150" cy="896908"/>
          </a:xfrm>
        </p:grpSpPr>
        <p:sp>
          <p:nvSpPr>
            <p:cNvPr id="103481" name="AutoShape 57"/>
            <p:cNvSpPr>
              <a:spLocks noChangeArrowheads="1"/>
            </p:cNvSpPr>
            <p:nvPr/>
          </p:nvSpPr>
          <p:spPr bwMode="auto">
            <a:xfrm>
              <a:off x="7600950" y="5434013"/>
              <a:ext cx="685800" cy="3810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28575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Root</a:t>
              </a:r>
            </a:p>
          </p:txBody>
        </p:sp>
        <p:cxnSp>
          <p:nvCxnSpPr>
            <p:cNvPr id="78" name="Shape 77"/>
            <p:cNvCxnSpPr>
              <a:stCxn id="72" idx="3"/>
              <a:endCxn id="103481" idx="0"/>
            </p:cNvCxnSpPr>
            <p:nvPr/>
          </p:nvCxnSpPr>
          <p:spPr>
            <a:xfrm>
              <a:off x="7340600" y="4918105"/>
              <a:ext cx="603250" cy="515908"/>
            </a:xfrm>
            <a:prstGeom prst="bentConnector2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438" name="Oval 14"/>
          <p:cNvSpPr>
            <a:spLocks noChangeArrowheads="1"/>
          </p:cNvSpPr>
          <p:nvPr/>
        </p:nvSpPr>
        <p:spPr bwMode="auto">
          <a:xfrm>
            <a:off x="5646725" y="1155699"/>
            <a:ext cx="1357705" cy="644963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bIns="320040" anchor="ctr"/>
          <a:lstStyle/>
          <a:p>
            <a:pPr algn="ctr">
              <a:defRPr/>
            </a:pPr>
            <a:r>
              <a:rPr lang="en-US" sz="5400" b="1" dirty="0">
                <a:solidFill>
                  <a:schemeClr val="bg1"/>
                </a:solidFill>
                <a:latin typeface="Arial Narrow" pitchFamily="34" charset="0"/>
              </a:rPr>
              <a:t>.</a:t>
            </a:r>
          </a:p>
        </p:txBody>
      </p:sp>
      <p:grpSp>
        <p:nvGrpSpPr>
          <p:cNvPr id="13" name="Group 97"/>
          <p:cNvGrpSpPr/>
          <p:nvPr/>
        </p:nvGrpSpPr>
        <p:grpSpPr>
          <a:xfrm>
            <a:off x="4706762" y="5118161"/>
            <a:ext cx="2821517" cy="696853"/>
            <a:chOff x="3530071" y="5118160"/>
            <a:chExt cx="2116138" cy="696853"/>
          </a:xfrm>
        </p:grpSpPr>
        <p:sp>
          <p:nvSpPr>
            <p:cNvPr id="103496" name="AutoShape 72"/>
            <p:cNvSpPr>
              <a:spLocks noChangeArrowheads="1"/>
            </p:cNvSpPr>
            <p:nvPr/>
          </p:nvSpPr>
          <p:spPr bwMode="auto">
            <a:xfrm>
              <a:off x="3530071" y="5434013"/>
              <a:ext cx="2116138" cy="3810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28575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Second-Level Domain</a:t>
              </a:r>
            </a:p>
          </p:txBody>
        </p:sp>
        <p:cxnSp>
          <p:nvCxnSpPr>
            <p:cNvPr id="91" name="Elbow Connector 90"/>
            <p:cNvCxnSpPr>
              <a:stCxn id="70" idx="2"/>
              <a:endCxn id="103496" idx="0"/>
            </p:cNvCxnSpPr>
            <p:nvPr/>
          </p:nvCxnSpPr>
          <p:spPr>
            <a:xfrm rot="5400000">
              <a:off x="4855056" y="4851245"/>
              <a:ext cx="315853" cy="849683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96"/>
          <p:cNvGrpSpPr/>
          <p:nvPr/>
        </p:nvGrpSpPr>
        <p:grpSpPr>
          <a:xfrm>
            <a:off x="7643990" y="5118161"/>
            <a:ext cx="2374900" cy="696853"/>
            <a:chOff x="5732992" y="5118160"/>
            <a:chExt cx="1781175" cy="696853"/>
          </a:xfrm>
        </p:grpSpPr>
        <p:sp>
          <p:nvSpPr>
            <p:cNvPr id="103495" name="AutoShape 71"/>
            <p:cNvSpPr>
              <a:spLocks noChangeArrowheads="1"/>
            </p:cNvSpPr>
            <p:nvPr/>
          </p:nvSpPr>
          <p:spPr bwMode="auto">
            <a:xfrm>
              <a:off x="5732992" y="5434013"/>
              <a:ext cx="1781175" cy="381000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28575">
              <a:solidFill>
                <a:srgbClr val="3333FF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Top-Level Domain</a:t>
              </a:r>
            </a:p>
          </p:txBody>
        </p:sp>
        <p:cxnSp>
          <p:nvCxnSpPr>
            <p:cNvPr id="93" name="Elbow Connector 92"/>
            <p:cNvCxnSpPr>
              <a:stCxn id="71" idx="2"/>
              <a:endCxn id="103495" idx="0"/>
            </p:cNvCxnSpPr>
            <p:nvPr/>
          </p:nvCxnSpPr>
          <p:spPr>
            <a:xfrm rot="5400000">
              <a:off x="6499086" y="5242655"/>
              <a:ext cx="315853" cy="66863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9144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Namespace</a:t>
            </a:r>
          </a:p>
        </p:txBody>
      </p:sp>
    </p:spTree>
    <p:extLst>
      <p:ext uri="{BB962C8B-B14F-4D97-AF65-F5344CB8AC3E}">
        <p14:creationId xmlns:p14="http://schemas.microsoft.com/office/powerpoint/2010/main" val="687137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1034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/media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648352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/>
              <a:t>It is up to RHEL 6 default mount point for removable storage media  such as cdrom/dvd and pendrives, etc.</a:t>
            </a:r>
          </a:p>
        </p:txBody>
      </p:sp>
    </p:spTree>
    <p:extLst>
      <p:ext uri="{BB962C8B-B14F-4D97-AF65-F5344CB8AC3E}">
        <p14:creationId xmlns:p14="http://schemas.microsoft.com/office/powerpoint/2010/main" val="41320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80" name="Line 28"/>
          <p:cNvSpPr>
            <a:spLocks noChangeShapeType="1"/>
          </p:cNvSpPr>
          <p:nvPr/>
        </p:nvSpPr>
        <p:spPr bwMode="auto">
          <a:xfrm>
            <a:off x="4927023" y="1535932"/>
            <a:ext cx="3452284" cy="1428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1582" name="Rectangle 30"/>
          <p:cNvSpPr>
            <a:spLocks noChangeArrowheads="1"/>
          </p:cNvSpPr>
          <p:nvPr/>
        </p:nvSpPr>
        <p:spPr bwMode="auto">
          <a:xfrm>
            <a:off x="5682673" y="1081907"/>
            <a:ext cx="2148416" cy="393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I’m  looking  for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</p:txBody>
      </p:sp>
      <p:sp>
        <p:nvSpPr>
          <p:cNvPr id="151583" name="Rectangle 31"/>
          <p:cNvSpPr>
            <a:spLocks noChangeArrowheads="1"/>
          </p:cNvSpPr>
          <p:nvPr/>
        </p:nvSpPr>
        <p:spPr bwMode="auto">
          <a:xfrm rot="1620000">
            <a:off x="7257564" y="3762556"/>
            <a:ext cx="2148417" cy="449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I’m  looking  for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</p:txBody>
      </p:sp>
      <p:sp>
        <p:nvSpPr>
          <p:cNvPr id="151585" name="Text Box 33"/>
          <p:cNvSpPr txBox="1">
            <a:spLocks noChangeArrowheads="1"/>
          </p:cNvSpPr>
          <p:nvPr/>
        </p:nvSpPr>
        <p:spPr bwMode="auto">
          <a:xfrm>
            <a:off x="5432908" y="1661345"/>
            <a:ext cx="263524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I don’t know it,</a:t>
            </a:r>
          </a:p>
          <a:p>
            <a:pPr algn="ctr"/>
            <a:r>
              <a:rPr lang="en-US" sz="1400" b="1" dirty="0">
                <a:latin typeface="+mj-lt"/>
              </a:rPr>
              <a:t>But here’s .com address</a:t>
            </a:r>
          </a:p>
        </p:txBody>
      </p:sp>
      <p:sp>
        <p:nvSpPr>
          <p:cNvPr id="151586" name="Line 34"/>
          <p:cNvSpPr>
            <a:spLocks noChangeShapeType="1"/>
          </p:cNvSpPr>
          <p:nvPr/>
        </p:nvSpPr>
        <p:spPr bwMode="auto">
          <a:xfrm flipH="1" flipV="1">
            <a:off x="4910090" y="1680396"/>
            <a:ext cx="3407833" cy="1587"/>
          </a:xfrm>
          <a:prstGeom prst="line">
            <a:avLst/>
          </a:prstGeom>
          <a:ln>
            <a:prstDash val="sysDot"/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97" name="Rectangle 45"/>
          <p:cNvSpPr>
            <a:spLocks noChangeArrowheads="1"/>
          </p:cNvSpPr>
          <p:nvPr/>
        </p:nvSpPr>
        <p:spPr bwMode="auto">
          <a:xfrm rot="1581400">
            <a:off x="6971724" y="4488683"/>
            <a:ext cx="2148417" cy="449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Here’s address of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+mj-lt"/>
              </a:rPr>
              <a:t>210.10.152.15</a:t>
            </a:r>
          </a:p>
        </p:txBody>
      </p:sp>
      <p:grpSp>
        <p:nvGrpSpPr>
          <p:cNvPr id="2" name="Group 55"/>
          <p:cNvGrpSpPr/>
          <p:nvPr/>
        </p:nvGrpSpPr>
        <p:grpSpPr>
          <a:xfrm>
            <a:off x="293355" y="882442"/>
            <a:ext cx="13065444" cy="5239050"/>
            <a:chOff x="627797" y="882442"/>
            <a:chExt cx="9799083" cy="5239050"/>
          </a:xfrm>
        </p:grpSpPr>
        <p:grpSp>
          <p:nvGrpSpPr>
            <p:cNvPr id="3" name="Group 53"/>
            <p:cNvGrpSpPr/>
            <p:nvPr/>
          </p:nvGrpSpPr>
          <p:grpSpPr>
            <a:xfrm>
              <a:off x="1083623" y="1000945"/>
              <a:ext cx="4652963" cy="4757737"/>
              <a:chOff x="1083623" y="1000945"/>
              <a:chExt cx="4652963" cy="4757737"/>
            </a:xfrm>
          </p:grpSpPr>
          <p:sp>
            <p:nvSpPr>
              <p:cNvPr id="151554" name="Oval 2"/>
              <p:cNvSpPr>
                <a:spLocks noChangeArrowheads="1"/>
              </p:cNvSpPr>
              <p:nvPr/>
            </p:nvSpPr>
            <p:spPr bwMode="auto">
              <a:xfrm>
                <a:off x="1386836" y="1743895"/>
                <a:ext cx="4114800" cy="40147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9525" algn="ctr">
                <a:noFill/>
                <a:round/>
                <a:headEnd/>
                <a:tailEnd/>
              </a:ln>
              <a:effectLst>
                <a:outerShdw dist="53882" dir="2700000" algn="ctr" rotWithShape="0">
                  <a:schemeClr val="bg2"/>
                </a:outerShdw>
              </a:effectLst>
            </p:spPr>
            <p:txBody>
              <a:bodyPr lIns="0" tIns="0" rIns="0" bIns="0"/>
              <a:lstStyle/>
              <a:p>
                <a:pPr marL="342900" indent="-342900" eaLnBrk="1" hangingPunct="1">
                  <a:spcBef>
                    <a:spcPct val="20000"/>
                  </a:spcBef>
                  <a:defRPr/>
                </a:pPr>
                <a:r>
                  <a:rPr lang="en-US" sz="3200" dirty="0"/>
                  <a:t>                                                          </a:t>
                </a:r>
              </a:p>
            </p:txBody>
          </p:sp>
          <p:pic>
            <p:nvPicPr>
              <p:cNvPr id="10287" name="Picture 4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426898" y="4102920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85" name="Picture 8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83623" y="3848920"/>
                <a:ext cx="1309688" cy="1525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83" name="Picture 11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633023" y="1000945"/>
                <a:ext cx="1504950" cy="1755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50"/>
            <p:cNvGrpSpPr/>
            <p:nvPr/>
          </p:nvGrpSpPr>
          <p:grpSpPr>
            <a:xfrm>
              <a:off x="627797" y="5440616"/>
              <a:ext cx="1472184" cy="680876"/>
              <a:chOff x="627797" y="5440616"/>
              <a:chExt cx="1472184" cy="680876"/>
            </a:xfrm>
          </p:grpSpPr>
          <p:sp>
            <p:nvSpPr>
              <p:cNvPr id="151567" name="AutoShape 15"/>
              <p:cNvSpPr>
                <a:spLocks noChangeArrowheads="1"/>
              </p:cNvSpPr>
              <p:nvPr/>
            </p:nvSpPr>
            <p:spPr bwMode="auto">
              <a:xfrm>
                <a:off x="627797" y="5440616"/>
                <a:ext cx="1472184" cy="32004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Client1</a:t>
                </a:r>
              </a:p>
            </p:txBody>
          </p:sp>
          <p:sp>
            <p:nvSpPr>
              <p:cNvPr id="151569" name="AutoShape 17"/>
              <p:cNvSpPr>
                <a:spLocks noChangeArrowheads="1"/>
              </p:cNvSpPr>
              <p:nvPr/>
            </p:nvSpPr>
            <p:spPr bwMode="auto">
              <a:xfrm>
                <a:off x="627797" y="5801452"/>
                <a:ext cx="1472184" cy="32004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3333FF"/>
                    </a:solidFill>
                    <a:latin typeface="+mj-lt"/>
                  </a:rPr>
                  <a:t>192.168.0.1</a:t>
                </a:r>
              </a:p>
            </p:txBody>
          </p:sp>
        </p:grpSp>
        <p:grpSp>
          <p:nvGrpSpPr>
            <p:cNvPr id="5" name="Group 54"/>
            <p:cNvGrpSpPr/>
            <p:nvPr/>
          </p:nvGrpSpPr>
          <p:grpSpPr>
            <a:xfrm>
              <a:off x="6562906" y="882442"/>
              <a:ext cx="3863974" cy="4420628"/>
              <a:chOff x="6562906" y="882442"/>
              <a:chExt cx="3863974" cy="4420628"/>
            </a:xfrm>
          </p:grpSpPr>
          <p:pic>
            <p:nvPicPr>
              <p:cNvPr id="151571" name="Picture 19" descr="Internet01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6000"/>
              </a:blip>
              <a:srcRect/>
              <a:stretch>
                <a:fillRect/>
              </a:stretch>
            </p:blipFill>
            <p:spPr bwMode="auto">
              <a:xfrm>
                <a:off x="6562906" y="882442"/>
                <a:ext cx="3863974" cy="3853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1572" name="AutoShape 20"/>
              <p:cNvSpPr>
                <a:spLocks noChangeArrowheads="1"/>
              </p:cNvSpPr>
              <p:nvPr/>
            </p:nvSpPr>
            <p:spPr bwMode="auto">
              <a:xfrm>
                <a:off x="7797161" y="2847207"/>
                <a:ext cx="552450" cy="333375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.com</a:t>
                </a:r>
              </a:p>
            </p:txBody>
          </p:sp>
          <p:pic>
            <p:nvPicPr>
              <p:cNvPr id="10281" name="Picture 22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609711" y="1061270"/>
                <a:ext cx="876300" cy="101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1576" name="AutoShape 24"/>
              <p:cNvSpPr>
                <a:spLocks noChangeArrowheads="1"/>
              </p:cNvSpPr>
              <p:nvPr/>
            </p:nvSpPr>
            <p:spPr bwMode="auto">
              <a:xfrm>
                <a:off x="7427273" y="1485132"/>
                <a:ext cx="1276350" cy="333375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root (.)</a:t>
                </a:r>
              </a:p>
            </p:txBody>
          </p:sp>
          <p:sp>
            <p:nvSpPr>
              <p:cNvPr id="151577" name="AutoShape 25"/>
              <p:cNvSpPr>
                <a:spLocks noChangeArrowheads="1"/>
              </p:cNvSpPr>
              <p:nvPr/>
            </p:nvSpPr>
            <p:spPr bwMode="auto">
              <a:xfrm>
                <a:off x="7728897" y="3872732"/>
                <a:ext cx="1606171" cy="374773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yahoo.com</a:t>
                </a:r>
              </a:p>
            </p:txBody>
          </p:sp>
          <p:pic>
            <p:nvPicPr>
              <p:cNvPr id="10279" name="Picture 39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465373" y="4283895"/>
                <a:ext cx="876300" cy="101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7" name="Picture 42" descr="Computer_DesktopComputer01">
                <a:hlinkClick r:id="" action="ppaction://noaction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897048" y="2624957"/>
                <a:ext cx="876300" cy="101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1600" name="AutoShape 48"/>
            <p:cNvSpPr>
              <a:spLocks noChangeArrowheads="1"/>
            </p:cNvSpPr>
            <p:nvPr/>
          </p:nvSpPr>
          <p:spPr bwMode="auto">
            <a:xfrm>
              <a:off x="7133586" y="5347520"/>
              <a:ext cx="1431925" cy="357187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3333FF"/>
                  </a:solidFill>
                  <a:latin typeface="+mj-lt"/>
                </a:rPr>
                <a:t>210.10.152.15</a:t>
              </a:r>
            </a:p>
          </p:txBody>
        </p:sp>
        <p:grpSp>
          <p:nvGrpSpPr>
            <p:cNvPr id="6" name="Group 51"/>
            <p:cNvGrpSpPr/>
            <p:nvPr/>
          </p:nvGrpSpPr>
          <p:grpSpPr>
            <a:xfrm>
              <a:off x="3373272" y="5440616"/>
              <a:ext cx="1472184" cy="680876"/>
              <a:chOff x="3373272" y="5524777"/>
              <a:chExt cx="1472184" cy="680876"/>
            </a:xfrm>
          </p:grpSpPr>
          <p:sp>
            <p:nvSpPr>
              <p:cNvPr id="49" name="AutoShape 15"/>
              <p:cNvSpPr>
                <a:spLocks noChangeArrowheads="1"/>
              </p:cNvSpPr>
              <p:nvPr/>
            </p:nvSpPr>
            <p:spPr bwMode="auto">
              <a:xfrm>
                <a:off x="3373272" y="5524777"/>
                <a:ext cx="1472184" cy="32004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Linux Client2</a:t>
                </a:r>
              </a:p>
            </p:txBody>
          </p:sp>
          <p:sp>
            <p:nvSpPr>
              <p:cNvPr id="50" name="AutoShape 17"/>
              <p:cNvSpPr>
                <a:spLocks noChangeArrowheads="1"/>
              </p:cNvSpPr>
              <p:nvPr/>
            </p:nvSpPr>
            <p:spPr bwMode="auto">
              <a:xfrm>
                <a:off x="3373272" y="5885613"/>
                <a:ext cx="1472184" cy="320040"/>
              </a:xfrm>
              <a:prstGeom prst="roundRect">
                <a:avLst>
                  <a:gd name="adj" fmla="val 4167"/>
                </a:avLst>
              </a:prstGeom>
              <a:solidFill>
                <a:schemeClr val="bg1"/>
              </a:solidFill>
              <a:ln w="9525" algn="ctr">
                <a:solidFill>
                  <a:srgbClr val="4D4D4D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AFAFAF"/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b="1" dirty="0">
                    <a:solidFill>
                      <a:srgbClr val="3333FF"/>
                    </a:solidFill>
                    <a:latin typeface="+mj-lt"/>
                  </a:rPr>
                  <a:t>192.168.0.2</a:t>
                </a:r>
              </a:p>
            </p:txBody>
          </p:sp>
        </p:grpSp>
      </p:grp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DNS works ?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1348779" y="1392068"/>
            <a:ext cx="1962912" cy="32004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1348779" y="1756640"/>
            <a:ext cx="1962912" cy="320040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151581" name="Line 29"/>
          <p:cNvSpPr>
            <a:spLocks noChangeShapeType="1"/>
          </p:cNvSpPr>
          <p:nvPr/>
        </p:nvSpPr>
        <p:spPr bwMode="auto">
          <a:xfrm>
            <a:off x="4973590" y="2394771"/>
            <a:ext cx="3799417" cy="6000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84" name="Rectangle 32"/>
          <p:cNvSpPr>
            <a:spLocks noChangeArrowheads="1"/>
          </p:cNvSpPr>
          <p:nvPr/>
        </p:nvSpPr>
        <p:spPr bwMode="auto">
          <a:xfrm rot="690365">
            <a:off x="6228012" y="2271893"/>
            <a:ext cx="1924049" cy="417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I’m  looking  for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</p:txBody>
      </p:sp>
      <p:sp>
        <p:nvSpPr>
          <p:cNvPr id="151588" name="Line 36"/>
          <p:cNvSpPr>
            <a:spLocks noChangeShapeType="1"/>
          </p:cNvSpPr>
          <p:nvPr/>
        </p:nvSpPr>
        <p:spPr bwMode="auto">
          <a:xfrm flipH="1" flipV="1">
            <a:off x="4878340" y="2507482"/>
            <a:ext cx="3208867" cy="528638"/>
          </a:xfrm>
          <a:prstGeom prst="line">
            <a:avLst/>
          </a:prstGeom>
          <a:ln>
            <a:prstDash val="sysDot"/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89" name="Text Box 37"/>
          <p:cNvSpPr txBox="1">
            <a:spLocks noChangeArrowheads="1"/>
          </p:cNvSpPr>
          <p:nvPr/>
        </p:nvSpPr>
        <p:spPr bwMode="auto">
          <a:xfrm rot="775546">
            <a:off x="5586815" y="2852298"/>
            <a:ext cx="269997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I don’t know it,</a:t>
            </a:r>
          </a:p>
          <a:p>
            <a:pPr algn="ctr"/>
            <a:r>
              <a:rPr lang="en-US" sz="1400" b="1" dirty="0">
                <a:latin typeface="+mj-lt"/>
              </a:rPr>
              <a:t>But here’s yahoo.com address</a:t>
            </a:r>
          </a:p>
        </p:txBody>
      </p:sp>
      <p:sp>
        <p:nvSpPr>
          <p:cNvPr id="151587" name="Line 35"/>
          <p:cNvSpPr>
            <a:spLocks noChangeShapeType="1"/>
          </p:cNvSpPr>
          <p:nvPr/>
        </p:nvSpPr>
        <p:spPr bwMode="auto">
          <a:xfrm flipH="1" flipV="1">
            <a:off x="4304723" y="2893245"/>
            <a:ext cx="5113867" cy="1943100"/>
          </a:xfrm>
          <a:prstGeom prst="line">
            <a:avLst/>
          </a:prstGeom>
          <a:ln>
            <a:prstDash val="sysDot"/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96" name="Line 44"/>
          <p:cNvSpPr>
            <a:spLocks noChangeShapeType="1"/>
          </p:cNvSpPr>
          <p:nvPr/>
        </p:nvSpPr>
        <p:spPr bwMode="auto">
          <a:xfrm>
            <a:off x="4361873" y="2723382"/>
            <a:ext cx="5232400" cy="199072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78" name="Line 26"/>
          <p:cNvSpPr>
            <a:spLocks noChangeShapeType="1"/>
          </p:cNvSpPr>
          <p:nvPr/>
        </p:nvSpPr>
        <p:spPr bwMode="auto">
          <a:xfrm flipV="1">
            <a:off x="2086457" y="2720207"/>
            <a:ext cx="1479551" cy="112395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79" name="Rectangle 27"/>
          <p:cNvSpPr>
            <a:spLocks noChangeArrowheads="1"/>
          </p:cNvSpPr>
          <p:nvPr/>
        </p:nvSpPr>
        <p:spPr bwMode="auto">
          <a:xfrm rot="-2674572">
            <a:off x="888534" y="2749556"/>
            <a:ext cx="2813049" cy="707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I’m  looking  for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</p:txBody>
      </p:sp>
      <p:sp>
        <p:nvSpPr>
          <p:cNvPr id="151598" name="Line 46"/>
          <p:cNvSpPr>
            <a:spLocks noChangeShapeType="1"/>
          </p:cNvSpPr>
          <p:nvPr/>
        </p:nvSpPr>
        <p:spPr bwMode="auto">
          <a:xfrm flipH="1">
            <a:off x="2245207" y="2861495"/>
            <a:ext cx="1439333" cy="1071562"/>
          </a:xfrm>
          <a:prstGeom prst="line">
            <a:avLst/>
          </a:prstGeom>
          <a:ln>
            <a:prstDash val="sysDot"/>
            <a:headE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51599" name="Rectangle 47"/>
          <p:cNvSpPr>
            <a:spLocks noChangeArrowheads="1"/>
          </p:cNvSpPr>
          <p:nvPr/>
        </p:nvSpPr>
        <p:spPr bwMode="auto">
          <a:xfrm rot="-2674572">
            <a:off x="1987384" y="3286305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Here’s address of </a:t>
            </a:r>
          </a:p>
          <a:p>
            <a:pPr algn="ctr"/>
            <a:r>
              <a:rPr lang="en-US" sz="1400" b="1" dirty="0">
                <a:latin typeface="+mj-lt"/>
              </a:rPr>
              <a:t>www.yahoo.com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+mj-lt"/>
              </a:rPr>
              <a:t>210.10.152.15</a:t>
            </a:r>
          </a:p>
        </p:txBody>
      </p:sp>
      <p:grpSp>
        <p:nvGrpSpPr>
          <p:cNvPr id="7" name="Group 53"/>
          <p:cNvGrpSpPr/>
          <p:nvPr/>
        </p:nvGrpSpPr>
        <p:grpSpPr>
          <a:xfrm>
            <a:off x="1556907" y="1393654"/>
            <a:ext cx="4894692" cy="3401855"/>
            <a:chOff x="1167680" y="1393653"/>
            <a:chExt cx="3671019" cy="3401855"/>
          </a:xfrm>
        </p:grpSpPr>
        <p:pic>
          <p:nvPicPr>
            <p:cNvPr id="48" name="Picture 4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35842" y="1393653"/>
              <a:ext cx="322338" cy="386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5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67680" y="4173924"/>
              <a:ext cx="322338" cy="386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5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16361" y="4408702"/>
              <a:ext cx="322338" cy="386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732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15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5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000"/>
                                        <p:tgtEl>
                                          <p:spTgt spid="15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80" grpId="0" animBg="1"/>
      <p:bldP spid="151582" grpId="0"/>
      <p:bldP spid="151583" grpId="0"/>
      <p:bldP spid="151585" grpId="0"/>
      <p:bldP spid="151586" grpId="0" animBg="1"/>
      <p:bldP spid="151597" grpId="0"/>
      <p:bldP spid="151566" grpId="0" animBg="1"/>
      <p:bldP spid="151568" grpId="0" animBg="1"/>
      <p:bldP spid="151581" grpId="0" animBg="1"/>
      <p:bldP spid="151584" grpId="0"/>
      <p:bldP spid="151588" grpId="0" animBg="1"/>
      <p:bldP spid="151589" grpId="0"/>
      <p:bldP spid="151587" grpId="0" animBg="1"/>
      <p:bldP spid="151596" grpId="0" animBg="1"/>
      <p:bldP spid="151578" grpId="0" animBg="1"/>
      <p:bldP spid="151598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Zone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Zone is a storage database which contains all the records.</a:t>
            </a:r>
          </a:p>
          <a:p>
            <a:pPr>
              <a:lnSpc>
                <a:spcPct val="150000"/>
              </a:lnSpc>
            </a:pPr>
            <a:r>
              <a:rPr lang="en-US" dirty="0"/>
              <a:t>There are two zones: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Forward Lookup Zone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Used for resolving hostnames to IP address.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maintains host to IP address mapping information.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Reverse Lookup Zone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Used for resolving IP address to hostnames.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maintains IP address to hostname mapping information.</a:t>
            </a:r>
          </a:p>
        </p:txBody>
      </p:sp>
    </p:spTree>
    <p:extLst>
      <p:ext uri="{BB962C8B-B14F-4D97-AF65-F5344CB8AC3E}">
        <p14:creationId xmlns:p14="http://schemas.microsoft.com/office/powerpoint/2010/main" val="129768802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/>
          <p:nvPr/>
        </p:nvGrpSpPr>
        <p:grpSpPr>
          <a:xfrm>
            <a:off x="768206" y="1096056"/>
            <a:ext cx="9411329" cy="5121773"/>
            <a:chOff x="576154" y="1096055"/>
            <a:chExt cx="7058497" cy="5121773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4" name="Picture 140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19107" y="3799124"/>
              <a:ext cx="1309688" cy="152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2" name="Picture 45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1832" y="3773724"/>
              <a:ext cx="1309688" cy="152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0" name="Picture 48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5" name="AutoShape 69"/>
            <p:cNvSpPr>
              <a:spLocks noChangeArrowheads="1"/>
            </p:cNvSpPr>
            <p:nvPr/>
          </p:nvSpPr>
          <p:spPr bwMode="auto">
            <a:xfrm>
              <a:off x="6162467" y="5324475"/>
              <a:ext cx="1472184" cy="421233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 2</a:t>
              </a:r>
            </a:p>
          </p:txBody>
        </p:sp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 1</a:t>
              </a:r>
            </a:p>
          </p:txBody>
        </p:sp>
        <p:sp>
          <p:nvSpPr>
            <p:cNvPr id="55412" name="Text Box 116"/>
            <p:cNvSpPr txBox="1">
              <a:spLocks noChangeArrowheads="1"/>
            </p:cNvSpPr>
            <p:nvPr/>
          </p:nvSpPr>
          <p:spPr bwMode="auto">
            <a:xfrm>
              <a:off x="5694317" y="5250734"/>
              <a:ext cx="3500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Ali</a:t>
              </a:r>
            </a:p>
          </p:txBody>
        </p:sp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7" r:id="rId5" imgW="700965" imgH="914400" progId="">
                    <p:embed/>
                  </p:oleObj>
                </mc:Choice>
                <mc:Fallback>
                  <p:oleObj r:id="rId5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graphicFrame>
          <p:nvGraphicFramePr>
            <p:cNvPr id="55430" name="Object 134"/>
            <p:cNvGraphicFramePr>
              <a:graphicFrameLocks noChangeAspect="1"/>
            </p:cNvGraphicFramePr>
            <p:nvPr/>
          </p:nvGraphicFramePr>
          <p:xfrm>
            <a:off x="5476195" y="4267437"/>
            <a:ext cx="814387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8" r:id="rId7" imgW="700965" imgH="914400" progId="">
                    <p:embed/>
                  </p:oleObj>
                </mc:Choice>
                <mc:Fallback>
                  <p:oleObj r:id="rId7" imgW="700965" imgH="914400" progId="">
                    <p:embed/>
                    <p:pic>
                      <p:nvPicPr>
                        <p:cNvPr id="55430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6195" y="4267437"/>
                          <a:ext cx="814387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638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sp>
          <p:nvSpPr>
            <p:cNvPr id="47" name="AutoShape 142"/>
            <p:cNvSpPr>
              <a:spLocks noChangeArrowheads="1"/>
            </p:cNvSpPr>
            <p:nvPr/>
          </p:nvSpPr>
          <p:spPr bwMode="auto">
            <a:xfrm>
              <a:off x="6162467" y="5797204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rot="5400000" flipH="1" flipV="1">
            <a:off x="3062817" y="2343150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6200000" flipH="1" flipV="1">
            <a:off x="3266017" y="2495550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H="1" flipV="1">
            <a:off x="6519333" y="2413000"/>
            <a:ext cx="1744133" cy="1181100"/>
          </a:xfrm>
          <a:prstGeom prst="straightConnector1">
            <a:avLst/>
          </a:prstGeom>
          <a:ln>
            <a:headEnd type="stealth" w="lg" len="lg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 flipH="1" flipV="1">
            <a:off x="6451600" y="2616200"/>
            <a:ext cx="1744133" cy="1181100"/>
          </a:xfrm>
          <a:prstGeom prst="straightConnector1">
            <a:avLst/>
          </a:prstGeom>
          <a:ln>
            <a:prstDash val="sysDot"/>
            <a:headEnd type="none" w="lg" len="lg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ectangle 26"/>
          <p:cNvSpPr>
            <a:spLocks noChangeArrowheads="1"/>
          </p:cNvSpPr>
          <p:nvPr/>
        </p:nvSpPr>
        <p:spPr bwMode="auto">
          <a:xfrm rot="-2820000">
            <a:off x="2229116" y="2578895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Arial Narrow" pitchFamily="34" charset="0"/>
              </a:rPr>
              <a:t>IP  address  for </a:t>
            </a:r>
          </a:p>
          <a:p>
            <a:pPr algn="ctr"/>
            <a:r>
              <a:rPr lang="en-US" sz="1600" b="1" dirty="0">
                <a:solidFill>
                  <a:srgbClr val="3333FF"/>
                </a:solidFill>
                <a:latin typeface="Arial Narrow" pitchFamily="34" charset="0"/>
              </a:rPr>
              <a:t>client2.zoom.com</a:t>
            </a:r>
          </a:p>
        </p:txBody>
      </p:sp>
      <p:sp>
        <p:nvSpPr>
          <p:cNvPr id="34" name="Rectangle 27"/>
          <p:cNvSpPr>
            <a:spLocks noChangeArrowheads="1"/>
          </p:cNvSpPr>
          <p:nvPr/>
        </p:nvSpPr>
        <p:spPr bwMode="auto">
          <a:xfrm rot="-2820000">
            <a:off x="3217598" y="2893220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Arial Narrow" pitchFamily="34" charset="0"/>
              </a:rPr>
              <a:t>IP address  is</a:t>
            </a:r>
          </a:p>
          <a:p>
            <a:pPr algn="ctr"/>
            <a:r>
              <a:rPr lang="en-US" sz="1600" b="1" dirty="0">
                <a:solidFill>
                  <a:srgbClr val="3333FF"/>
                </a:solidFill>
                <a:latin typeface="Arial Narrow" pitchFamily="34" charset="0"/>
              </a:rPr>
              <a:t>192.168.0.2</a:t>
            </a:r>
          </a:p>
        </p:txBody>
      </p:sp>
      <p:sp>
        <p:nvSpPr>
          <p:cNvPr id="35" name="Rectangle 30"/>
          <p:cNvSpPr>
            <a:spLocks noChangeArrowheads="1"/>
          </p:cNvSpPr>
          <p:nvPr/>
        </p:nvSpPr>
        <p:spPr bwMode="auto">
          <a:xfrm rot="2580000" flipH="1">
            <a:off x="6434667" y="2459039"/>
            <a:ext cx="2813051" cy="757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Arial Narrow" pitchFamily="34" charset="0"/>
              </a:rPr>
              <a:t>Name  for </a:t>
            </a:r>
          </a:p>
          <a:p>
            <a:pPr algn="ctr"/>
            <a:r>
              <a:rPr lang="en-US" sz="1600" b="1" dirty="0">
                <a:solidFill>
                  <a:srgbClr val="3333FF"/>
                </a:solidFill>
                <a:latin typeface="Arial Narrow" pitchFamily="34" charset="0"/>
              </a:rPr>
              <a:t>192.168.0.1</a:t>
            </a:r>
          </a:p>
        </p:txBody>
      </p:sp>
      <p:sp>
        <p:nvSpPr>
          <p:cNvPr id="36" name="Rectangle 31"/>
          <p:cNvSpPr>
            <a:spLocks noChangeArrowheads="1"/>
          </p:cNvSpPr>
          <p:nvPr/>
        </p:nvSpPr>
        <p:spPr bwMode="auto">
          <a:xfrm rot="2580000" flipH="1">
            <a:off x="5613400" y="3057525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b="1" dirty="0">
                <a:latin typeface="Arial Narrow" pitchFamily="34" charset="0"/>
              </a:rPr>
              <a:t>Name  is</a:t>
            </a:r>
          </a:p>
          <a:p>
            <a:pPr algn="ctr"/>
            <a:r>
              <a:rPr lang="en-US" sz="1600" b="1" dirty="0">
                <a:solidFill>
                  <a:srgbClr val="3333FF"/>
                </a:solidFill>
                <a:latin typeface="Arial Narrow" pitchFamily="34" charset="0"/>
              </a:rPr>
              <a:t>client1.zoom.com</a:t>
            </a:r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DNS Resolution  Works ?</a:t>
            </a:r>
          </a:p>
        </p:txBody>
      </p:sp>
      <p:sp>
        <p:nvSpPr>
          <p:cNvPr id="41" name="AutoShape 73"/>
          <p:cNvSpPr>
            <a:spLocks noChangeArrowheads="1"/>
          </p:cNvSpPr>
          <p:nvPr/>
        </p:nvSpPr>
        <p:spPr bwMode="auto">
          <a:xfrm>
            <a:off x="4322192" y="4892557"/>
            <a:ext cx="2465027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zoom.com</a:t>
            </a:r>
          </a:p>
        </p:txBody>
      </p:sp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67652" y="4087426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64560" y="4140972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9519" y="1420426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7" name="Group 120"/>
          <p:cNvGraphicFramePr>
            <a:graphicFrameLocks noGrp="1"/>
          </p:cNvGraphicFramePr>
          <p:nvPr/>
        </p:nvGraphicFramePr>
        <p:xfrm>
          <a:off x="1862667" y="212985"/>
          <a:ext cx="8324058" cy="195236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2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01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zoom.com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client1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client2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23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Reverse zone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0.168.192.in-addr.arpa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client1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client2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192.168.0.253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sever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" name="Group 119"/>
          <p:cNvGraphicFramePr>
            <a:graphicFrameLocks noGrp="1"/>
          </p:cNvGraphicFramePr>
          <p:nvPr/>
        </p:nvGraphicFramePr>
        <p:xfrm>
          <a:off x="6022226" y="528638"/>
          <a:ext cx="4148668" cy="304800"/>
        </p:xfrm>
        <a:graphic>
          <a:graphicData uri="http://schemas.openxmlformats.org/drawingml/2006/table">
            <a:tbl>
              <a:tblPr/>
              <a:tblGrid>
                <a:gridCol w="206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client2 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192.168.0.2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Group 119"/>
          <p:cNvGraphicFramePr>
            <a:graphicFrameLocks noGrp="1"/>
          </p:cNvGraphicFramePr>
          <p:nvPr/>
        </p:nvGraphicFramePr>
        <p:xfrm>
          <a:off x="6025401" y="1209199"/>
          <a:ext cx="4148668" cy="304800"/>
        </p:xfrm>
        <a:graphic>
          <a:graphicData uri="http://schemas.openxmlformats.org/drawingml/2006/table">
            <a:tbl>
              <a:tblPr/>
              <a:tblGrid>
                <a:gridCol w="2061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7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192.168.0.1 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client1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28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Records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SOA Record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Start of Authority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is the first record in any zone file.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NS Record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Name Server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Identifies the DNS server for each zone.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A Record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Address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Maps a hostname to an IP address.</a:t>
            </a:r>
          </a:p>
        </p:txBody>
      </p:sp>
    </p:spTree>
    <p:extLst>
      <p:ext uri="{BB962C8B-B14F-4D97-AF65-F5344CB8AC3E}">
        <p14:creationId xmlns:p14="http://schemas.microsoft.com/office/powerpoint/2010/main" val="231528788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Records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CNAME Record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Canonical Name (Alias)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Maps an alias name to a hostname.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PTR Record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Pointer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Maps an IP address to a hostname.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MX Record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Mail Exchange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Maps a domain name to a mail server.</a:t>
            </a:r>
          </a:p>
        </p:txBody>
      </p:sp>
    </p:spTree>
    <p:extLst>
      <p:ext uri="{BB962C8B-B14F-4D97-AF65-F5344CB8AC3E}">
        <p14:creationId xmlns:p14="http://schemas.microsoft.com/office/powerpoint/2010/main" val="350847328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Packages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bind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Port number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53	DNS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Configuration files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/etc/named.conf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/etc/named.rfc1912.zones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Database Directory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/var/named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Service/Daemon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named</a:t>
            </a:r>
          </a:p>
        </p:txBody>
      </p:sp>
    </p:spTree>
    <p:extLst>
      <p:ext uri="{BB962C8B-B14F-4D97-AF65-F5344CB8AC3E}">
        <p14:creationId xmlns:p14="http://schemas.microsoft.com/office/powerpoint/2010/main" val="319779999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/>
          <p:nvPr/>
        </p:nvGrpSpPr>
        <p:grpSpPr>
          <a:xfrm>
            <a:off x="768206" y="1096056"/>
            <a:ext cx="9411329" cy="5121773"/>
            <a:chOff x="576154" y="1096055"/>
            <a:chExt cx="7058497" cy="5121773"/>
          </a:xfrm>
        </p:grpSpPr>
        <p:sp>
          <p:nvSpPr>
            <p:cNvPr id="55347" name="Oval 51"/>
            <p:cNvSpPr>
              <a:spLocks noChangeArrowheads="1"/>
            </p:cNvSpPr>
            <p:nvPr/>
          </p:nvSpPr>
          <p:spPr bwMode="auto">
            <a:xfrm>
              <a:off x="994682" y="1727207"/>
              <a:ext cx="6073775" cy="375307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lIns="0" tIns="0" rIns="0" bIns="0"/>
            <a:lstStyle/>
            <a:p>
              <a:pPr marL="342900" indent="-342900">
                <a:spcBef>
                  <a:spcPct val="20000"/>
                </a:spcBef>
                <a:defRPr/>
              </a:pPr>
              <a:r>
                <a:rPr lang="en-US" sz="3200" dirty="0"/>
                <a:t>                                                          </a:t>
              </a:r>
            </a:p>
          </p:txBody>
        </p:sp>
        <p:pic>
          <p:nvPicPr>
            <p:cNvPr id="2094" name="Picture 140" descr="Computer_DesktopComputer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19107" y="3799124"/>
              <a:ext cx="1309688" cy="152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2" name="Picture 45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51832" y="3773724"/>
              <a:ext cx="1309688" cy="1525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0" name="Picture 48" descr="Computer_DesktopComputer0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0057" y="1096055"/>
              <a:ext cx="1309688" cy="1525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65" name="AutoShape 69"/>
            <p:cNvSpPr>
              <a:spLocks noChangeArrowheads="1"/>
            </p:cNvSpPr>
            <p:nvPr/>
          </p:nvSpPr>
          <p:spPr bwMode="auto">
            <a:xfrm>
              <a:off x="6162467" y="5324475"/>
              <a:ext cx="1472184" cy="421233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 2</a:t>
              </a:r>
            </a:p>
          </p:txBody>
        </p:sp>
        <p:sp>
          <p:nvSpPr>
            <p:cNvPr id="55368" name="AutoShape 72"/>
            <p:cNvSpPr>
              <a:spLocks noChangeArrowheads="1"/>
            </p:cNvSpPr>
            <p:nvPr/>
          </p:nvSpPr>
          <p:spPr bwMode="auto">
            <a:xfrm>
              <a:off x="2006055" y="120400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DNS</a:t>
              </a:r>
            </a:p>
          </p:txBody>
        </p:sp>
        <p:sp>
          <p:nvSpPr>
            <p:cNvPr id="55369" name="AutoShape 73"/>
            <p:cNvSpPr>
              <a:spLocks noChangeArrowheads="1"/>
            </p:cNvSpPr>
            <p:nvPr/>
          </p:nvSpPr>
          <p:spPr bwMode="auto">
            <a:xfrm>
              <a:off x="1385751" y="5324475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+mj-lt"/>
                </a:rPr>
                <a:t>Linux Client 1</a:t>
              </a:r>
            </a:p>
          </p:txBody>
        </p:sp>
        <p:sp>
          <p:nvSpPr>
            <p:cNvPr id="55412" name="Text Box 116"/>
            <p:cNvSpPr txBox="1">
              <a:spLocks noChangeArrowheads="1"/>
            </p:cNvSpPr>
            <p:nvPr/>
          </p:nvSpPr>
          <p:spPr bwMode="auto">
            <a:xfrm>
              <a:off x="5694317" y="5250734"/>
              <a:ext cx="3500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Ali</a:t>
              </a:r>
            </a:p>
          </p:txBody>
        </p:sp>
        <p:graphicFrame>
          <p:nvGraphicFramePr>
            <p:cNvPr id="55419" name="Object 123"/>
            <p:cNvGraphicFramePr>
              <a:graphicFrameLocks noChangeAspect="1"/>
            </p:cNvGraphicFramePr>
            <p:nvPr/>
          </p:nvGraphicFramePr>
          <p:xfrm>
            <a:off x="576154" y="4267437"/>
            <a:ext cx="814388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1" r:id="rId5" imgW="700965" imgH="914400" progId="">
                    <p:embed/>
                  </p:oleObj>
                </mc:Choice>
                <mc:Fallback>
                  <p:oleObj r:id="rId5" imgW="700965" imgH="914400" progId="">
                    <p:embed/>
                    <p:pic>
                      <p:nvPicPr>
                        <p:cNvPr id="55419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54" y="4267437"/>
                          <a:ext cx="814388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20" name="Text Box 124"/>
            <p:cNvSpPr txBox="1">
              <a:spLocks noChangeArrowheads="1"/>
            </p:cNvSpPr>
            <p:nvPr/>
          </p:nvSpPr>
          <p:spPr bwMode="auto">
            <a:xfrm>
              <a:off x="672357" y="5235494"/>
              <a:ext cx="4853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b="1" dirty="0">
                  <a:solidFill>
                    <a:srgbClr val="3333FF"/>
                  </a:solidFill>
                  <a:latin typeface="+mj-lt"/>
                  <a:cs typeface="Arial" charset="0"/>
                </a:rPr>
                <a:t>Ravi</a:t>
              </a:r>
            </a:p>
          </p:txBody>
        </p:sp>
        <p:graphicFrame>
          <p:nvGraphicFramePr>
            <p:cNvPr id="55430" name="Object 134"/>
            <p:cNvGraphicFramePr>
              <a:graphicFrameLocks noChangeAspect="1"/>
            </p:cNvGraphicFramePr>
            <p:nvPr/>
          </p:nvGraphicFramePr>
          <p:xfrm>
            <a:off x="5476195" y="4267437"/>
            <a:ext cx="814387" cy="1062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2" r:id="rId7" imgW="700965" imgH="914400" progId="">
                    <p:embed/>
                  </p:oleObj>
                </mc:Choice>
                <mc:Fallback>
                  <p:oleObj r:id="rId7" imgW="700965" imgH="914400" progId="">
                    <p:embed/>
                    <p:pic>
                      <p:nvPicPr>
                        <p:cNvPr id="55430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6195" y="4267437"/>
                          <a:ext cx="814387" cy="10620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BBE0E3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438" name="AutoShape 142"/>
            <p:cNvSpPr>
              <a:spLocks noChangeArrowheads="1"/>
            </p:cNvSpPr>
            <p:nvPr/>
          </p:nvSpPr>
          <p:spPr bwMode="auto">
            <a:xfrm>
              <a:off x="2006054" y="1689230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192.168.0.253</a:t>
              </a:r>
            </a:p>
          </p:txBody>
        </p:sp>
        <p:sp>
          <p:nvSpPr>
            <p:cNvPr id="44" name="AutoShape 142"/>
            <p:cNvSpPr>
              <a:spLocks noChangeArrowheads="1"/>
            </p:cNvSpPr>
            <p:nvPr/>
          </p:nvSpPr>
          <p:spPr bwMode="auto">
            <a:xfrm>
              <a:off x="1385751" y="5769909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192.168.0.1</a:t>
              </a:r>
            </a:p>
          </p:txBody>
        </p:sp>
        <p:sp>
          <p:nvSpPr>
            <p:cNvPr id="47" name="AutoShape 142"/>
            <p:cNvSpPr>
              <a:spLocks noChangeArrowheads="1"/>
            </p:cNvSpPr>
            <p:nvPr/>
          </p:nvSpPr>
          <p:spPr bwMode="auto">
            <a:xfrm>
              <a:off x="6162467" y="5797204"/>
              <a:ext cx="1472184" cy="420624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9525" algn="ctr">
              <a:solidFill>
                <a:srgbClr val="4D4D4D"/>
              </a:solidFill>
              <a:round/>
              <a:headEnd/>
              <a:tailEnd/>
            </a:ln>
            <a:effectLst>
              <a:outerShdw dist="35921" dir="2700000" algn="ctr" rotWithShape="0">
                <a:srgbClr val="AFAFAF"/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0000FF"/>
                  </a:solidFill>
                  <a:latin typeface="+mj-lt"/>
                </a:rPr>
                <a:t>192.168.0.2</a:t>
              </a: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128000" cy="58061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Configuration</a:t>
            </a:r>
          </a:p>
        </p:txBody>
      </p:sp>
      <p:sp>
        <p:nvSpPr>
          <p:cNvPr id="26" name="AutoShape 73"/>
          <p:cNvSpPr>
            <a:spLocks noChangeArrowheads="1"/>
          </p:cNvSpPr>
          <p:nvPr/>
        </p:nvSpPr>
        <p:spPr bwMode="auto">
          <a:xfrm>
            <a:off x="4322192" y="4892557"/>
            <a:ext cx="2465027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zoom.com</a:t>
            </a:r>
          </a:p>
        </p:txBody>
      </p:sp>
      <p:pic>
        <p:nvPicPr>
          <p:cNvPr id="27" name="Picture 2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9519" y="1407726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67652" y="4087426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570052" y="4100126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907728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1350346"/>
            <a:chOff x="374375" y="3061784"/>
            <a:chExt cx="8428382" cy="109637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4" name="Rounded Rectangle 13"/>
            <p:cNvSpPr/>
            <p:nvPr/>
          </p:nvSpPr>
          <p:spPr bwMode="auto">
            <a:xfrm>
              <a:off x="374375" y="3061784"/>
              <a:ext cx="8428382" cy="109637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905" y="3091052"/>
              <a:ext cx="8083826" cy="34984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Installing DNS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6532" y="3574752"/>
              <a:ext cx="8171068" cy="387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yum  install  bind*  -y</a:t>
              </a:r>
              <a:endParaRPr lang="en-US" sz="2200" b="1" dirty="0">
                <a:latin typeface="+mj-lt"/>
              </a:endParaRP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Installing DNS</a:t>
            </a:r>
          </a:p>
        </p:txBody>
      </p:sp>
    </p:spTree>
    <p:extLst>
      <p:ext uri="{BB962C8B-B14F-4D97-AF65-F5344CB8AC3E}">
        <p14:creationId xmlns:p14="http://schemas.microsoft.com/office/powerpoint/2010/main" val="2878807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512421" y="1461063"/>
            <a:ext cx="11237843" cy="37118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795" y="1682081"/>
            <a:ext cx="10778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632" y="2220316"/>
            <a:ext cx="10778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+mj-lt"/>
              </a:rPr>
              <a:t>[root@dns ~]#  </a:t>
            </a:r>
            <a:r>
              <a:rPr lang="en-US" sz="2400" b="1" dirty="0">
                <a:latin typeface="+mj-lt"/>
              </a:rPr>
              <a:t>vi  /</a:t>
            </a:r>
            <a:r>
              <a:rPr lang="en-US" sz="2400" b="1" dirty="0" err="1">
                <a:latin typeface="+mj-lt"/>
              </a:rPr>
              <a:t>etc</a:t>
            </a:r>
            <a:r>
              <a:rPr lang="en-US" sz="2400" b="1" dirty="0">
                <a:latin typeface="+mj-lt"/>
              </a:rPr>
              <a:t>/</a:t>
            </a:r>
            <a:r>
              <a:rPr lang="en-US" sz="2400" b="1" dirty="0" err="1">
                <a:latin typeface="+mj-lt"/>
              </a:rPr>
              <a:t>named.conf</a:t>
            </a:r>
            <a:endParaRPr lang="en-US" sz="2400" b="1" dirty="0"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7063" y="2816018"/>
            <a:ext cx="10645253" cy="208255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02202" y="2905415"/>
            <a:ext cx="10122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j-lt"/>
              </a:rPr>
              <a:t>Add the following options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listen-on port 53 { 127.0.0.1 ;  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192.168.0.253;</a:t>
            </a:r>
            <a:r>
              <a:rPr lang="en-US" sz="2400" b="1" dirty="0">
                <a:latin typeface="+mj-lt"/>
              </a:rPr>
              <a:t>  };   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allow-query { localhost;  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192.168.0.0/24; </a:t>
            </a:r>
            <a:r>
              <a:rPr lang="en-US" sz="2400" b="1" dirty="0">
                <a:latin typeface="+mj-lt"/>
              </a:rPr>
              <a:t> };</a:t>
            </a:r>
          </a:p>
          <a:p>
            <a:endParaRPr lang="en-US" sz="2400" b="1" dirty="0">
              <a:latin typeface="+mj-lt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-40950" y="1"/>
            <a:ext cx="9988732" cy="600501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bg1"/>
                </a:solidFill>
              </a:rPr>
              <a:t>Configuration of </a:t>
            </a:r>
            <a:r>
              <a:rPr lang="en-US" sz="2000" dirty="0">
                <a:solidFill>
                  <a:schemeClr val="bg1"/>
                </a:solidFill>
              </a:rPr>
              <a:t>named.caching-nameserver.conf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81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512421" y="1082236"/>
            <a:ext cx="11237843" cy="512262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795" y="1237940"/>
            <a:ext cx="10778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632" y="1671670"/>
            <a:ext cx="10778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+mj-lt"/>
              </a:rPr>
              <a:t>[root@dns ~]#  </a:t>
            </a:r>
            <a:r>
              <a:rPr lang="en-US" sz="2400" b="1" dirty="0">
                <a:latin typeface="+mj-lt"/>
              </a:rPr>
              <a:t>vi  /etc/named.rfc1912.zones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7063" y="2293497"/>
            <a:ext cx="10645253" cy="371541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02202" y="2288766"/>
            <a:ext cx="10122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j-lt"/>
              </a:rPr>
              <a:t>To add the options</a:t>
            </a:r>
          </a:p>
          <a:p>
            <a:pPr algn="ctr"/>
            <a:r>
              <a:rPr lang="en-US" sz="2400" b="1" dirty="0">
                <a:latin typeface="+mj-lt"/>
              </a:rPr>
              <a:t> </a:t>
            </a:r>
          </a:p>
          <a:p>
            <a:r>
              <a:rPr lang="en-US" sz="2400" b="1" dirty="0">
                <a:latin typeface="+mj-lt"/>
              </a:rPr>
              <a:t>   zone "zoom.com"  IN {</a:t>
            </a:r>
          </a:p>
          <a:p>
            <a:r>
              <a:rPr lang="en-US" sz="2400" b="1" dirty="0">
                <a:latin typeface="+mj-lt"/>
              </a:rPr>
              <a:t>	type master; </a:t>
            </a:r>
          </a:p>
          <a:p>
            <a:r>
              <a:rPr lang="en-US" sz="2400" b="1" dirty="0">
                <a:latin typeface="+mj-lt"/>
              </a:rPr>
              <a:t>	file “zoom.for";</a:t>
            </a:r>
          </a:p>
          <a:p>
            <a:r>
              <a:rPr lang="en-US" sz="2400" b="1" dirty="0">
                <a:latin typeface="+mj-lt"/>
              </a:rPr>
              <a:t>     };</a:t>
            </a:r>
          </a:p>
          <a:p>
            <a:r>
              <a:rPr lang="en-US" sz="2400" b="1" dirty="0">
                <a:latin typeface="+mj-lt"/>
              </a:rPr>
              <a:t>     zone "0.168.192.in-addr.arpa" IN {</a:t>
            </a:r>
          </a:p>
          <a:p>
            <a:r>
              <a:rPr lang="en-US" sz="2400" b="1" dirty="0">
                <a:latin typeface="+mj-lt"/>
              </a:rPr>
              <a:t>	type master;</a:t>
            </a:r>
          </a:p>
          <a:p>
            <a:r>
              <a:rPr lang="en-US" sz="2400" b="1" dirty="0">
                <a:latin typeface="+mj-lt"/>
              </a:rPr>
              <a:t>	file “zoom.rev";</a:t>
            </a:r>
          </a:p>
          <a:p>
            <a:r>
              <a:rPr lang="en-US" sz="2400" b="1" dirty="0">
                <a:latin typeface="+mj-lt"/>
              </a:rPr>
              <a:t>     };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of named.rfc1912.zones</a:t>
            </a:r>
          </a:p>
        </p:txBody>
      </p:sp>
    </p:spTree>
    <p:extLst>
      <p:ext uri="{BB962C8B-B14F-4D97-AF65-F5344CB8AC3E}">
        <p14:creationId xmlns:p14="http://schemas.microsoft.com/office/powerpoint/2010/main" val="876026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/run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648352" cy="38807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from RHEL 7 default mount point for removable storage media  such as cdrom/dvd and pendrives, etc.</a:t>
            </a:r>
          </a:p>
        </p:txBody>
      </p:sp>
    </p:spTree>
    <p:extLst>
      <p:ext uri="{BB962C8B-B14F-4D97-AF65-F5344CB8AC3E}">
        <p14:creationId xmlns:p14="http://schemas.microsoft.com/office/powerpoint/2010/main" val="423090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1997786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905" y="3091053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Copy the forward lookup zone file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574753"/>
              <a:ext cx="8171068" cy="12311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cd /var/named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named]#  </a:t>
              </a:r>
              <a:r>
                <a:rPr lang="en-US" sz="2400" b="1" dirty="0">
                  <a:latin typeface="+mj-lt"/>
                </a:rPr>
                <a:t>cp  -p  named.localhost  zoom.for</a:t>
              </a:r>
              <a:endParaRPr lang="en-US" sz="2200" b="1" dirty="0">
                <a:latin typeface="+mj-lt"/>
              </a:endParaRPr>
            </a:p>
            <a:p>
              <a:r>
                <a:rPr lang="en-US" sz="2400" b="1" dirty="0">
                  <a:latin typeface="+mj-lt"/>
                </a:rPr>
                <a:t>Note: </a:t>
              </a:r>
              <a:r>
                <a:rPr lang="en-US" sz="2000" dirty="0">
                  <a:latin typeface="+mj-lt"/>
                </a:rPr>
                <a:t>The file has to be copied with the permission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–  Forward Lookup Zone 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499167" y="3620584"/>
            <a:ext cx="11237843" cy="1356364"/>
            <a:chOff x="374375" y="2998285"/>
            <a:chExt cx="8428382" cy="1100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374375" y="2998285"/>
              <a:ext cx="8428382" cy="110030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9905" y="3091053"/>
              <a:ext cx="8083826" cy="349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Edit the file zoom.for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532" y="3574754"/>
              <a:ext cx="7942467" cy="386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named]#  </a:t>
              </a:r>
              <a:r>
                <a:rPr lang="en-US" sz="2400" b="1" dirty="0">
                  <a:latin typeface="+mj-lt"/>
                </a:rPr>
                <a:t>vi  zoom.for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93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AutoShape 3"/>
          <p:cNvSpPr>
            <a:spLocks noChangeArrowheads="1"/>
          </p:cNvSpPr>
          <p:nvPr/>
        </p:nvSpPr>
        <p:spPr bwMode="auto">
          <a:xfrm>
            <a:off x="410634" y="999327"/>
            <a:ext cx="11370733" cy="5209059"/>
          </a:xfrm>
          <a:prstGeom prst="roundRect">
            <a:avLst>
              <a:gd name="adj" fmla="val 4556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" tIns="9144" rIns="9144" bIns="9144"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To add the options 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   $TTL    86400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   @	IN	SOA  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dns.zoom.com.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root.zoom.com.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(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	0	; serial (d. adams)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	1D	; refresh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	3H	; retry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	1W	; expire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	1D)	; minimum</a:t>
            </a: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+mj-lt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IN	NS		dns.zoom.com.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dns		IN	A		192.168.0.253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client1	IN	A		192.168.0.1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client2	IN	A		192.168.0.2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www		IN	CNAME	client1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840" y="0"/>
            <a:ext cx="8128000" cy="66874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–  Forward Lookup Zone </a:t>
            </a:r>
          </a:p>
        </p:txBody>
      </p:sp>
    </p:spTree>
    <p:extLst>
      <p:ext uri="{BB962C8B-B14F-4D97-AF65-F5344CB8AC3E}">
        <p14:creationId xmlns:p14="http://schemas.microsoft.com/office/powerpoint/2010/main" val="2787703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99167" y="1486984"/>
            <a:ext cx="11237843" cy="1997786"/>
            <a:chOff x="374375" y="3061784"/>
            <a:chExt cx="8428382" cy="199778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5" name="Rounded Rectangle 14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905" y="3091053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Copy the reverse lookup zone file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532" y="3730676"/>
              <a:ext cx="8171068" cy="12311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cd /var/named</a:t>
              </a:r>
              <a:endParaRPr lang="en-US" sz="2200" b="1" dirty="0">
                <a:latin typeface="+mj-lt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named]#  </a:t>
              </a:r>
              <a:r>
                <a:rPr lang="en-US" sz="2400" b="1" dirty="0">
                  <a:latin typeface="+mj-lt"/>
                </a:rPr>
                <a:t>cp  -p  named.loopback  zoom.rev</a:t>
              </a:r>
              <a:endParaRPr lang="en-US" sz="2200" b="1" dirty="0">
                <a:latin typeface="+mj-lt"/>
              </a:endParaRPr>
            </a:p>
            <a:p>
              <a:r>
                <a:rPr lang="en-US" sz="2400" b="1" dirty="0">
                  <a:latin typeface="+mj-lt"/>
                </a:rPr>
                <a:t>Note: </a:t>
              </a:r>
              <a:r>
                <a:rPr lang="en-US" sz="2000" dirty="0">
                  <a:latin typeface="+mj-lt"/>
                </a:rPr>
                <a:t>The file has to be copied with the permission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–  Reverse Lookup Zone 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499167" y="3620584"/>
            <a:ext cx="11237843" cy="1356364"/>
            <a:chOff x="374375" y="2998285"/>
            <a:chExt cx="8428382" cy="11003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374375" y="2998285"/>
              <a:ext cx="8428382" cy="110030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9905" y="3091053"/>
              <a:ext cx="8083826" cy="3495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Edit the file zoom.rev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532" y="3574753"/>
              <a:ext cx="7942467" cy="3869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named]#  </a:t>
              </a:r>
              <a:r>
                <a:rPr lang="en-US" sz="2400" b="1" dirty="0">
                  <a:latin typeface="+mj-lt"/>
                </a:rPr>
                <a:t>vi  zoom.rev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8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AutoShape 3"/>
          <p:cNvSpPr>
            <a:spLocks noChangeArrowheads="1"/>
          </p:cNvSpPr>
          <p:nvPr/>
        </p:nvSpPr>
        <p:spPr bwMode="auto">
          <a:xfrm>
            <a:off x="410634" y="1011684"/>
            <a:ext cx="11370733" cy="5209059"/>
          </a:xfrm>
          <a:prstGeom prst="roundRect">
            <a:avLst>
              <a:gd name="adj" fmla="val 4556"/>
            </a:avLst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" tIns="9144" rIns="9144" bIns="9144" anchor="ctr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To add the options 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   $TTL    86400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   @	IN	SOA  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dns.zoom.com.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 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root.zoom.com.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(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    0	              ; Serial 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3600		; Refresh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10800		; Retry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3600000	; Expire</a:t>
            </a: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		86400)		; Minimum</a:t>
            </a:r>
          </a:p>
          <a:p>
            <a:pPr algn="just">
              <a:defRPr/>
            </a:pPr>
            <a:endParaRPr lang="en-US" sz="2200" dirty="0">
              <a:solidFill>
                <a:schemeClr val="tx1"/>
              </a:solidFill>
              <a:latin typeface="+mj-lt"/>
            </a:endParaRPr>
          </a:p>
          <a:p>
            <a:pPr algn="just"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		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IN	NS		dns.zoom.com.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253		IN	PTR		dns.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1		IN	PTR		client1.</a:t>
            </a:r>
          </a:p>
          <a:p>
            <a:pPr algn="just">
              <a:defRPr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   2		IN	PTR		client2.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827" y="1"/>
            <a:ext cx="8128000" cy="64144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–  Reverse Lookup Zone </a:t>
            </a:r>
          </a:p>
        </p:txBody>
      </p:sp>
    </p:spTree>
    <p:extLst>
      <p:ext uri="{BB962C8B-B14F-4D97-AF65-F5344CB8AC3E}">
        <p14:creationId xmlns:p14="http://schemas.microsoft.com/office/powerpoint/2010/main" val="3961926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512421" y="1461064"/>
            <a:ext cx="11237843" cy="29933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795" y="1682081"/>
            <a:ext cx="10778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632" y="2220316"/>
            <a:ext cx="10778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+mj-lt"/>
              </a:rPr>
              <a:t>[root@dns ~]#  </a:t>
            </a:r>
            <a:r>
              <a:rPr lang="en-US" sz="2400" b="1" dirty="0">
                <a:latin typeface="+mj-lt"/>
              </a:rPr>
              <a:t>vi  /etc/resolv.conf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7063" y="2816018"/>
            <a:ext cx="10645253" cy="14163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02202" y="2932310"/>
            <a:ext cx="10122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j-lt"/>
              </a:rPr>
              <a:t>Add the following options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nameserver 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234" y="0"/>
            <a:ext cx="9988732" cy="68238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of DNS Server IP Address </a:t>
            </a:r>
          </a:p>
        </p:txBody>
      </p:sp>
    </p:spTree>
    <p:extLst>
      <p:ext uri="{BB962C8B-B14F-4D97-AF65-F5344CB8AC3E}">
        <p14:creationId xmlns:p14="http://schemas.microsoft.com/office/powerpoint/2010/main" val="1271175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Restart the Services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Restart the DNS services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service named restart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213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Checking the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check the main configuration file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40078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named-checkconf  /etc/named.conf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check the forward lookup zone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5352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named-</a:t>
              </a:r>
              <a:r>
                <a:rPr lang="en-US" sz="2400" b="1" dirty="0" err="1">
                  <a:latin typeface="+mj-lt"/>
                </a:rPr>
                <a:t>checkzone</a:t>
              </a:r>
              <a:r>
                <a:rPr lang="en-US" sz="2400" b="1" dirty="0">
                  <a:latin typeface="+mj-lt"/>
                </a:rPr>
                <a:t>    zoom.com  		            /var/named/zoom.for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516839" y="4505703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latin typeface="+mj-lt"/>
                </a:rPr>
                <a:t>To check the reverse lookup zone file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940078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named-</a:t>
              </a:r>
              <a:r>
                <a:rPr lang="en-US" sz="2400" b="1" dirty="0" err="1">
                  <a:latin typeface="+mj-lt"/>
                </a:rPr>
                <a:t>checkzone</a:t>
              </a:r>
              <a:r>
                <a:rPr lang="en-US" sz="2400" b="1" dirty="0">
                  <a:latin typeface="+mj-lt"/>
                </a:rPr>
                <a:t>    zoom.com  		           /var/named/zoom.rev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423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Checking the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8"/>
            <a:ext cx="11237843" cy="1371008"/>
            <a:chOff x="371061" y="1457738"/>
            <a:chExt cx="8428382" cy="137100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Checking forward lookup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66972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dig  client1.zoom.com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dig  client2.zoom.com</a:t>
              </a:r>
              <a:endParaRPr lang="en-US" sz="2200" b="1" dirty="0">
                <a:latin typeface="+mj-lt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Checking reverse lookup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40078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dig  -x  192.168.0.1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latin typeface="Calibri"/>
                </a:rPr>
                <a:t>[root@dns ~]# </a:t>
              </a:r>
              <a:r>
                <a:rPr lang="en-US" sz="2400" b="1" dirty="0">
                  <a:latin typeface="Calibri"/>
                </a:rPr>
                <a:t>dig  -x  192.168.0.2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516839" y="4505703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Mount the remote file-system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926631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latin typeface="+mj-lt"/>
                </a:rPr>
                <a:t>ping client1.zoom.com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Calibri"/>
                </a:rPr>
                <a:t>[root@dns ~]# </a:t>
              </a:r>
              <a:r>
                <a:rPr lang="en-US" sz="2400" b="1" dirty="0">
                  <a:latin typeface="Calibri"/>
                </a:rPr>
                <a:t>ping client2.zoom.com</a:t>
              </a:r>
              <a:endParaRPr lang="en-US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3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512421" y="1461064"/>
            <a:ext cx="11237843" cy="299337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795" y="1682081"/>
            <a:ext cx="10778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+mj-lt"/>
              </a:rPr>
              <a:t>Edit the configuration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632" y="2220316"/>
            <a:ext cx="107784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200" dirty="0">
                <a:latin typeface="+mj-lt"/>
              </a:rPr>
              <a:t>[root@client1 ~]#  </a:t>
            </a:r>
            <a:r>
              <a:rPr lang="en-US" sz="2400" b="1" dirty="0">
                <a:latin typeface="+mj-lt"/>
              </a:rPr>
              <a:t>vi  /etc/resolv.conf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837063" y="2816018"/>
            <a:ext cx="10645253" cy="141634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20131" y="2972650"/>
            <a:ext cx="10122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latin typeface="+mj-lt"/>
              </a:rPr>
              <a:t>Add the following options</a:t>
            </a:r>
          </a:p>
          <a:p>
            <a:endParaRPr lang="en-US" sz="2200" b="1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nameserver </a:t>
            </a:r>
            <a:r>
              <a:rPr lang="en-US" sz="2200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0037" y="1"/>
            <a:ext cx="9988732" cy="65509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Configuration of DNS Server IP Address </a:t>
            </a:r>
          </a:p>
        </p:txBody>
      </p:sp>
    </p:spTree>
    <p:extLst>
      <p:ext uri="{BB962C8B-B14F-4D97-AF65-F5344CB8AC3E}">
        <p14:creationId xmlns:p14="http://schemas.microsoft.com/office/powerpoint/2010/main" val="2127709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Checking the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Checking forward lookup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5352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[root@client1 ~]# </a:t>
              </a:r>
              <a:r>
                <a:rPr lang="en-US" sz="2400" b="1" dirty="0">
                  <a:latin typeface="+mj-lt"/>
                </a:rPr>
                <a:t>dig  dns.zoom.com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[root@client1 ~]# </a:t>
              </a:r>
              <a:r>
                <a:rPr lang="en-US" sz="2400" b="1" dirty="0">
                  <a:latin typeface="+mj-lt"/>
                </a:rPr>
                <a:t>dig  client2.zoom.com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Checking reverse lookup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5352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[root@client1 ~]# </a:t>
              </a:r>
              <a:r>
                <a:rPr lang="en-US" sz="2400" b="1" dirty="0">
                  <a:latin typeface="+mj-lt"/>
                </a:rPr>
                <a:t>dig  -x  192.168.0.2</a:t>
              </a:r>
              <a:endParaRPr lang="en-US" sz="2200" b="1" dirty="0">
                <a:latin typeface="+mj-lt"/>
              </a:endParaRP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latin typeface="Calibri"/>
                </a:rPr>
                <a:t>[root@client1 ~]# </a:t>
              </a:r>
              <a:r>
                <a:rPr lang="en-US" sz="2400" b="1" dirty="0">
                  <a:latin typeface="Calibri"/>
                </a:rPr>
                <a:t>dig  -x  192.168.0.253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516839" y="4505703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Mount the remote file-system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940078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[root@client1 ~]# </a:t>
              </a:r>
              <a:r>
                <a:rPr lang="en-US" sz="2400" b="1" dirty="0">
                  <a:latin typeface="+mj-lt"/>
                </a:rPr>
                <a:t>ping dns.zoom.com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Calibri"/>
                </a:rPr>
                <a:t>[root@client1 ~]# </a:t>
              </a:r>
              <a:r>
                <a:rPr lang="en-US" sz="2400" b="1" dirty="0">
                  <a:latin typeface="Calibri"/>
                </a:rPr>
                <a:t>ping client2.zoom.com</a:t>
              </a:r>
              <a:endParaRPr lang="en-US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75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74576511"/>
              </p:ext>
            </p:extLst>
          </p:nvPr>
        </p:nvGraphicFramePr>
        <p:xfrm>
          <a:off x="773722" y="393895"/>
          <a:ext cx="9003323" cy="6133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1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343150" y="2728914"/>
            <a:ext cx="7524750" cy="17811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43222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110399" y="2317894"/>
            <a:ext cx="1005729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MAIL SERVER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(Postfix)</a:t>
            </a:r>
          </a:p>
        </p:txBody>
      </p:sp>
    </p:spTree>
    <p:extLst>
      <p:ext uri="{BB962C8B-B14F-4D97-AF65-F5344CB8AC3E}">
        <p14:creationId xmlns:p14="http://schemas.microsoft.com/office/powerpoint/2010/main" val="114587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Unix / linux Based Mail Servers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dirty="0"/>
              <a:t>Sendmail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dirty="0"/>
              <a:t>Postfix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dirty="0"/>
              <a:t>Qmail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dirty="0"/>
              <a:t>Smail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dirty="0"/>
              <a:t>Exim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822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9" descr="Internet0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815642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pic>
        <p:nvPicPr>
          <p:cNvPr id="3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831" y="4432294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79151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http://192.168.0.253/webmail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</p:spTree>
    <p:extLst>
      <p:ext uri="{BB962C8B-B14F-4D97-AF65-F5344CB8AC3E}">
        <p14:creationId xmlns:p14="http://schemas.microsoft.com/office/powerpoint/2010/main" val="3796094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9" descr="Internet0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pic>
        <p:nvPicPr>
          <p:cNvPr id="10281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7348" y="4429775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901501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 flipH="1" flipV="1">
            <a:off x="1414538" y="2540176"/>
            <a:ext cx="1308100" cy="15748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6200000" flipH="1" flipV="1">
            <a:off x="1617738" y="2692576"/>
            <a:ext cx="1308100" cy="15748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26"/>
          <p:cNvSpPr>
            <a:spLocks noChangeArrowheads="1"/>
          </p:cNvSpPr>
          <p:nvPr/>
        </p:nvSpPr>
        <p:spPr bwMode="auto">
          <a:xfrm rot="18780000">
            <a:off x="580837" y="2775921"/>
            <a:ext cx="2109787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request for 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192.168.0.253/webmail</a:t>
            </a:r>
          </a:p>
        </p:txBody>
      </p:sp>
      <p:sp>
        <p:nvSpPr>
          <p:cNvPr id="39" name="Rectangle 27"/>
          <p:cNvSpPr>
            <a:spLocks noChangeArrowheads="1"/>
          </p:cNvSpPr>
          <p:nvPr/>
        </p:nvSpPr>
        <p:spPr bwMode="auto">
          <a:xfrm rot="18780000">
            <a:off x="1569319" y="3090246"/>
            <a:ext cx="2109788" cy="1009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Web reply from 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192.168.0.253/webmail</a:t>
            </a:r>
          </a:p>
        </p:txBody>
      </p:sp>
    </p:spTree>
    <p:extLst>
      <p:ext uri="{BB962C8B-B14F-4D97-AF65-F5344CB8AC3E}">
        <p14:creationId xmlns:p14="http://schemas.microsoft.com/office/powerpoint/2010/main" val="234258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997527"/>
            <a:ext cx="12118109" cy="53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1040"/>
      </p:ext>
    </p:extLst>
  </p:cSld>
  <p:clrMapOvr>
    <a:masterClrMapping/>
  </p:clrMapOvr>
  <p:transition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http://192.168.0.253/webmail/src/webmail.php</a:t>
            </a:r>
          </a:p>
        </p:txBody>
      </p:sp>
      <p:pic>
        <p:nvPicPr>
          <p:cNvPr id="5" name="Picture 10" descr="Screenshot-2"/>
          <p:cNvPicPr>
            <a:picLocks noChangeAspect="1" noChangeArrowheads="1"/>
          </p:cNvPicPr>
          <p:nvPr/>
        </p:nvPicPr>
        <p:blipFill>
          <a:blip r:embed="rId3" cstate="print"/>
          <a:srcRect t="23250" b="8195"/>
          <a:stretch>
            <a:fillRect/>
          </a:stretch>
        </p:blipFill>
        <p:spPr bwMode="auto">
          <a:xfrm>
            <a:off x="154548" y="1945880"/>
            <a:ext cx="11923776" cy="41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04817"/>
      </p:ext>
    </p:extLst>
  </p:cSld>
  <p:clrMapOvr>
    <a:masterClrMapping/>
  </p:clrMapOvr>
  <p:transition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http://192.168.0.253/webmail/src/webmail.php</a:t>
            </a:r>
          </a:p>
        </p:txBody>
      </p:sp>
      <p:pic>
        <p:nvPicPr>
          <p:cNvPr id="6" name="Picture 6" descr="composing1"/>
          <p:cNvPicPr>
            <a:picLocks noChangeAspect="1" noChangeArrowheads="1"/>
          </p:cNvPicPr>
          <p:nvPr/>
        </p:nvPicPr>
        <p:blipFill>
          <a:blip r:embed="rId3" cstate="print"/>
          <a:srcRect t="23138" b="7555"/>
          <a:stretch>
            <a:fillRect/>
          </a:stretch>
        </p:blipFill>
        <p:spPr bwMode="auto">
          <a:xfrm>
            <a:off x="154548" y="1949054"/>
            <a:ext cx="11923776" cy="4142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3932349" y="2884868"/>
            <a:ext cx="2799008" cy="180304"/>
          </a:xfrm>
          <a:prstGeom prst="rect">
            <a:avLst/>
          </a:prstGeom>
          <a:solidFill>
            <a:schemeClr val="bg1"/>
          </a:solidFill>
          <a:ln w="38100">
            <a:noFill/>
            <a:prstDash val="dash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6477" y="2833351"/>
            <a:ext cx="23697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ali@kaspersky.com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68243" y="4673333"/>
            <a:ext cx="3096683" cy="13282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3084939" y="4660274"/>
            <a:ext cx="2083784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Hello,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This is a test mail 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Regards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Ravi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898005" y="3644721"/>
            <a:ext cx="3588912" cy="154546"/>
          </a:xfrm>
          <a:prstGeom prst="rect">
            <a:avLst/>
          </a:prstGeom>
          <a:solidFill>
            <a:schemeClr val="bg1"/>
          </a:solidFill>
          <a:ln w="38100">
            <a:noFill/>
            <a:prstDash val="dash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803651" y="3596069"/>
            <a:ext cx="229234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Test Mail</a:t>
            </a:r>
          </a:p>
        </p:txBody>
      </p:sp>
      <p:pic>
        <p:nvPicPr>
          <p:cNvPr id="13" name="Picture 10" descr="Screenshot-2"/>
          <p:cNvPicPr>
            <a:picLocks noChangeAspect="1" noChangeArrowheads="1"/>
          </p:cNvPicPr>
          <p:nvPr/>
        </p:nvPicPr>
        <p:blipFill>
          <a:blip r:embed="rId4" cstate="print"/>
          <a:srcRect t="23250" r="82142" b="8195"/>
          <a:stretch>
            <a:fillRect/>
          </a:stretch>
        </p:blipFill>
        <p:spPr bwMode="auto">
          <a:xfrm>
            <a:off x="154549" y="1958759"/>
            <a:ext cx="2129305" cy="41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46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pic>
        <p:nvPicPr>
          <p:cNvPr id="151571" name="Picture 19" descr="Internet0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1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7348" y="4429775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815642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sp>
        <p:nvSpPr>
          <p:cNvPr id="548868" name="Letter"/>
          <p:cNvSpPr>
            <a:spLocks noEditPoints="1" noChangeArrowheads="1"/>
          </p:cNvSpPr>
          <p:nvPr/>
        </p:nvSpPr>
        <p:spPr bwMode="auto">
          <a:xfrm>
            <a:off x="515156" y="4456136"/>
            <a:ext cx="1030043" cy="3992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43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4431E-6 L 0.19358 -0.430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8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0" y="-2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68" grpId="0" animBg="1"/>
      <p:bldP spid="548868" grpId="1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pic>
        <p:nvPicPr>
          <p:cNvPr id="151571" name="Picture 19" descr="Internet0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1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7348" y="4429775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901501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9900000" flipH="1" flipV="1">
            <a:off x="4476371" y="2234736"/>
            <a:ext cx="1744133" cy="1181100"/>
          </a:xfrm>
          <a:prstGeom prst="straightConnector1">
            <a:avLst/>
          </a:prstGeom>
          <a:ln>
            <a:headEnd w="lg" len="lg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20700000" flipH="1" flipV="1">
            <a:off x="4318962" y="2361387"/>
            <a:ext cx="1744133" cy="1181100"/>
          </a:xfrm>
          <a:prstGeom prst="straightConnector1">
            <a:avLst/>
          </a:prstGeom>
          <a:ln>
            <a:prstDash val="sysDot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26"/>
          <p:cNvSpPr>
            <a:spLocks noChangeArrowheads="1"/>
          </p:cNvSpPr>
          <p:nvPr/>
        </p:nvSpPr>
        <p:spPr bwMode="auto">
          <a:xfrm rot="1582856">
            <a:off x="4161585" y="2142261"/>
            <a:ext cx="2813049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DNS request for 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MX Record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kaspersky.com</a:t>
            </a:r>
          </a:p>
        </p:txBody>
      </p:sp>
      <p:sp>
        <p:nvSpPr>
          <p:cNvPr id="39" name="Rectangle 27"/>
          <p:cNvSpPr>
            <a:spLocks noChangeArrowheads="1"/>
          </p:cNvSpPr>
          <p:nvPr/>
        </p:nvSpPr>
        <p:spPr bwMode="auto">
          <a:xfrm rot="1582856">
            <a:off x="3638940" y="2855840"/>
            <a:ext cx="2813051" cy="757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b="1" dirty="0">
                <a:latin typeface="+mj-lt"/>
              </a:rPr>
              <a:t>DNS reply  </a:t>
            </a:r>
          </a:p>
          <a:p>
            <a:pPr algn="ctr"/>
            <a:r>
              <a:rPr lang="en-US" sz="1400" b="1" dirty="0">
                <a:solidFill>
                  <a:srgbClr val="3333FF"/>
                </a:solidFill>
                <a:latin typeface="+mj-lt"/>
              </a:rPr>
              <a:t>210.10.152.15</a:t>
            </a:r>
          </a:p>
        </p:txBody>
      </p:sp>
      <p:graphicFrame>
        <p:nvGraphicFramePr>
          <p:cNvPr id="42" name="Group 120"/>
          <p:cNvGraphicFramePr>
            <a:graphicFrameLocks noGrp="1"/>
          </p:cNvGraphicFramePr>
          <p:nvPr/>
        </p:nvGraphicFramePr>
        <p:xfrm>
          <a:off x="4612739" y="3045588"/>
          <a:ext cx="6551674" cy="31825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631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2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Forward zone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kaspersky.com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mx record</a:t>
                      </a:r>
                    </a:p>
                  </a:txBody>
                  <a:tcPr marL="121920" marR="12192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210.10.152.15</a:t>
                      </a:r>
                    </a:p>
                  </a:txBody>
                  <a:tcPr marL="121920" marR="1219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Group 119"/>
          <p:cNvGraphicFramePr>
            <a:graphicFrameLocks noGrp="1"/>
          </p:cNvGraphicFramePr>
          <p:nvPr/>
        </p:nvGraphicFramePr>
        <p:xfrm>
          <a:off x="8136429" y="3059813"/>
          <a:ext cx="3077562" cy="304800"/>
        </p:xfrm>
        <a:graphic>
          <a:graphicData uri="http://schemas.openxmlformats.org/drawingml/2006/table">
            <a:tbl>
              <a:tblPr/>
              <a:tblGrid>
                <a:gridCol w="133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mx record</a:t>
                      </a:r>
                    </a:p>
                  </a:txBody>
                  <a:tcPr marL="121920" marR="12192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>
                            <a:glow rad="635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210.10.152.15</a:t>
                      </a:r>
                    </a:p>
                  </a:txBody>
                  <a:tcPr marL="121920" marR="12192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81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Print Working Directory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34141" y="2329936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  <a:effectLst/>
        </p:grpSpPr>
        <p:sp>
          <p:nvSpPr>
            <p:cNvPr id="14" name="Rounded Rectangle 13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2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Print the name of the current working directory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[root@comp1 ~]# </a:t>
              </a:r>
              <a:r>
                <a:rPr lang="en-US" sz="2400" b="1" dirty="0">
                  <a:latin typeface="+mj-lt"/>
                </a:rPr>
                <a:t>pwd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3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pic>
        <p:nvPicPr>
          <p:cNvPr id="151571" name="Picture 19" descr="Internet0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1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7348" y="4429775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901501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  <p:sp>
        <p:nvSpPr>
          <p:cNvPr id="40" name="Letter"/>
          <p:cNvSpPr>
            <a:spLocks noEditPoints="1" noChangeArrowheads="1"/>
          </p:cNvSpPr>
          <p:nvPr/>
        </p:nvSpPr>
        <p:spPr bwMode="auto">
          <a:xfrm>
            <a:off x="2816181" y="1378085"/>
            <a:ext cx="1030043" cy="39920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90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019E-7 L 0.45556 2.59019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Oval 2"/>
          <p:cNvSpPr>
            <a:spLocks noChangeArrowheads="1"/>
          </p:cNvSpPr>
          <p:nvPr/>
        </p:nvSpPr>
        <p:spPr bwMode="auto">
          <a:xfrm>
            <a:off x="664247" y="1743896"/>
            <a:ext cx="4796396" cy="401478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10285" name="Picture 8" descr="Computer_DesktopCompute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277" y="4113961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3" name="Picture 11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5829" y="1000946"/>
            <a:ext cx="2006600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67" name="AutoShape 15"/>
          <p:cNvSpPr>
            <a:spLocks noChangeArrowheads="1"/>
          </p:cNvSpPr>
          <p:nvPr/>
        </p:nvSpPr>
        <p:spPr bwMode="auto">
          <a:xfrm>
            <a:off x="1719507" y="5361104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sp>
        <p:nvSpPr>
          <p:cNvPr id="151569" name="AutoShape 17"/>
          <p:cNvSpPr>
            <a:spLocks noChangeArrowheads="1"/>
          </p:cNvSpPr>
          <p:nvPr/>
        </p:nvSpPr>
        <p:spPr bwMode="auto">
          <a:xfrm>
            <a:off x="1719507" y="582795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192.168.0.1</a:t>
            </a:r>
          </a:p>
        </p:txBody>
      </p:sp>
      <p:pic>
        <p:nvPicPr>
          <p:cNvPr id="151571" name="Picture 19" descr="Internet0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73780" y="1098061"/>
            <a:ext cx="6027313" cy="4509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1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32968" y="1241615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77" name="AutoShape 25"/>
          <p:cNvSpPr>
            <a:spLocks noChangeArrowheads="1"/>
          </p:cNvSpPr>
          <p:nvPr/>
        </p:nvSpPr>
        <p:spPr bwMode="auto">
          <a:xfrm>
            <a:off x="9713955" y="218935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lvl="0" algn="ctr">
              <a:defRPr/>
            </a:pPr>
            <a:r>
              <a:rPr lang="en-US" b="1" dirty="0">
                <a:solidFill>
                  <a:srgbClr val="3333FF"/>
                </a:solidFill>
                <a:latin typeface="Calibri"/>
              </a:rPr>
              <a:t>210.10.152.15</a:t>
            </a:r>
          </a:p>
        </p:txBody>
      </p:sp>
      <p:sp>
        <p:nvSpPr>
          <p:cNvPr id="151600" name="AutoShape 48"/>
          <p:cNvSpPr>
            <a:spLocks noChangeArrowheads="1"/>
          </p:cNvSpPr>
          <p:nvPr/>
        </p:nvSpPr>
        <p:spPr bwMode="auto">
          <a:xfrm>
            <a:off x="9713955" y="1706548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9610160" y="426640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Client</a:t>
            </a:r>
          </a:p>
        </p:txBody>
      </p:sp>
      <p:sp>
        <p:nvSpPr>
          <p:cNvPr id="50" name="AutoShape 17"/>
          <p:cNvSpPr>
            <a:spLocks noChangeArrowheads="1"/>
          </p:cNvSpPr>
          <p:nvPr/>
        </p:nvSpPr>
        <p:spPr bwMode="auto">
          <a:xfrm>
            <a:off x="9610160" y="47332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kaspersky.com</a:t>
            </a:r>
          </a:p>
        </p:txBody>
      </p:sp>
      <p:sp>
        <p:nvSpPr>
          <p:cNvPr id="151566" name="AutoShape 14"/>
          <p:cNvSpPr>
            <a:spLocks noChangeArrowheads="1"/>
          </p:cNvSpPr>
          <p:nvPr/>
        </p:nvSpPr>
        <p:spPr bwMode="auto">
          <a:xfrm>
            <a:off x="638456" y="954752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Mail Server</a:t>
            </a:r>
          </a:p>
        </p:txBody>
      </p:sp>
      <p:sp>
        <p:nvSpPr>
          <p:cNvPr id="151568" name="AutoShape 16"/>
          <p:cNvSpPr>
            <a:spLocks noChangeArrowheads="1"/>
          </p:cNvSpPr>
          <p:nvPr/>
        </p:nvSpPr>
        <p:spPr bwMode="auto">
          <a:xfrm>
            <a:off x="638456" y="1428636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3333FF"/>
                </a:solidFill>
                <a:latin typeface="+mj-lt"/>
              </a:rPr>
              <a:t>192.168.0.253</a:t>
            </a:r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7348" y="4429775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12061" y="1395027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3325" y="2772053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2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30273" y="4147946"/>
            <a:ext cx="11684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utoShape 15"/>
          <p:cNvSpPr>
            <a:spLocks noChangeArrowheads="1"/>
          </p:cNvSpPr>
          <p:nvPr/>
        </p:nvSpPr>
        <p:spPr bwMode="auto">
          <a:xfrm>
            <a:off x="2815642" y="4096808"/>
            <a:ext cx="2267221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zoomgroup.com</a:t>
            </a:r>
          </a:p>
        </p:txBody>
      </p:sp>
      <p:sp>
        <p:nvSpPr>
          <p:cNvPr id="30" name="AutoShape 48"/>
          <p:cNvSpPr>
            <a:spLocks noChangeArrowheads="1"/>
          </p:cNvSpPr>
          <p:nvPr/>
        </p:nvSpPr>
        <p:spPr bwMode="auto">
          <a:xfrm>
            <a:off x="9713955" y="122373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auto">
          <a:xfrm>
            <a:off x="8130520" y="3040761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graphicFrame>
        <p:nvGraphicFramePr>
          <p:cNvPr id="32" name="Object 123"/>
          <p:cNvGraphicFramePr>
            <a:graphicFrameLocks noChangeAspect="1"/>
          </p:cNvGraphicFramePr>
          <p:nvPr/>
        </p:nvGraphicFramePr>
        <p:xfrm>
          <a:off x="297035" y="5194716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r:id="rId7" imgW="700965" imgH="914400" progId="">
                  <p:embed/>
                </p:oleObj>
              </mc:Choice>
              <mc:Fallback>
                <p:oleObj r:id="rId7" imgW="700965" imgH="914400" progId="">
                  <p:embed/>
                  <p:pic>
                    <p:nvPicPr>
                      <p:cNvPr id="32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35" y="5194716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24"/>
          <p:cNvSpPr txBox="1">
            <a:spLocks noChangeArrowheads="1"/>
          </p:cNvSpPr>
          <p:nvPr/>
        </p:nvSpPr>
        <p:spPr bwMode="auto">
          <a:xfrm>
            <a:off x="243941" y="5827928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graphicFrame>
        <p:nvGraphicFramePr>
          <p:cNvPr id="34" name="Object 123"/>
          <p:cNvGraphicFramePr>
            <a:graphicFrameLocks noChangeAspect="1"/>
          </p:cNvGraphicFramePr>
          <p:nvPr/>
        </p:nvGraphicFramePr>
        <p:xfrm>
          <a:off x="8502305" y="4831958"/>
          <a:ext cx="767619" cy="750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r:id="rId9" imgW="700965" imgH="914400" progId="">
                  <p:embed/>
                </p:oleObj>
              </mc:Choice>
              <mc:Fallback>
                <p:oleObj r:id="rId9" imgW="700965" imgH="914400" progId="">
                  <p:embed/>
                  <p:pic>
                    <p:nvPicPr>
                      <p:cNvPr id="34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305" y="4831958"/>
                        <a:ext cx="767619" cy="7507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124"/>
          <p:cNvSpPr txBox="1">
            <a:spLocks noChangeArrowheads="1"/>
          </p:cNvSpPr>
          <p:nvPr/>
        </p:nvSpPr>
        <p:spPr bwMode="auto">
          <a:xfrm>
            <a:off x="8551761" y="5465170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Ali</a:t>
            </a:r>
          </a:p>
        </p:txBody>
      </p:sp>
    </p:spTree>
    <p:extLst>
      <p:ext uri="{BB962C8B-B14F-4D97-AF65-F5344CB8AC3E}">
        <p14:creationId xmlns:p14="http://schemas.microsoft.com/office/powerpoint/2010/main" val="204242124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http://210.10.152.15/webmail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</a:p>
        </p:txBody>
      </p:sp>
    </p:spTree>
    <p:extLst>
      <p:ext uri="{BB962C8B-B14F-4D97-AF65-F5344CB8AC3E}">
        <p14:creationId xmlns:p14="http://schemas.microsoft.com/office/powerpoint/2010/main" val="1337941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1" grpId="0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5960"/>
            <a:ext cx="12192000" cy="52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6775"/>
      </p:ext>
    </p:extLst>
  </p:cSld>
  <p:clrMapOvr>
    <a:masterClrMapping/>
  </p:clrMapOvr>
  <p:transition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210.10.152.15</a:t>
            </a:r>
            <a:r>
              <a:rPr lang="en-US" sz="1200" b="1" dirty="0">
                <a:latin typeface="+mj-lt"/>
              </a:rPr>
              <a:t>/webmail/src/webmail.php</a:t>
            </a:r>
          </a:p>
        </p:txBody>
      </p:sp>
      <p:pic>
        <p:nvPicPr>
          <p:cNvPr id="5" name="Picture 10" descr="Screenshot-2"/>
          <p:cNvPicPr>
            <a:picLocks noChangeAspect="1" noChangeArrowheads="1"/>
          </p:cNvPicPr>
          <p:nvPr/>
        </p:nvPicPr>
        <p:blipFill>
          <a:blip r:embed="rId3" cstate="print"/>
          <a:srcRect t="23250" b="8195"/>
          <a:stretch>
            <a:fillRect/>
          </a:stretch>
        </p:blipFill>
        <p:spPr bwMode="auto">
          <a:xfrm>
            <a:off x="154548" y="1945880"/>
            <a:ext cx="11923776" cy="41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668607" y="4268052"/>
            <a:ext cx="2255520" cy="2286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ravi@zoomgroup.com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891203" y="4268052"/>
            <a:ext cx="1479549" cy="2286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2.45 pm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839372" y="4268052"/>
            <a:ext cx="6096000" cy="23083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u="sng" dirty="0">
                <a:solidFill>
                  <a:srgbClr val="3333FF"/>
                </a:solidFill>
                <a:latin typeface="+mj-lt"/>
              </a:rPr>
              <a:t>Test Mail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752562" y="4533364"/>
            <a:ext cx="2987899" cy="270457"/>
          </a:xfrm>
          <a:prstGeom prst="rect">
            <a:avLst/>
          </a:prstGeom>
          <a:solidFill>
            <a:schemeClr val="bg1"/>
          </a:solidFill>
          <a:ln w="38100">
            <a:noFill/>
            <a:prstDash val="dash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pic>
        <p:nvPicPr>
          <p:cNvPr id="11" name="Picture 6" descr="composing1"/>
          <p:cNvPicPr>
            <a:picLocks noChangeAspect="1" noChangeArrowheads="1"/>
          </p:cNvPicPr>
          <p:nvPr/>
        </p:nvPicPr>
        <p:blipFill>
          <a:blip r:embed="rId4" cstate="print"/>
          <a:srcRect l="9437" t="43501" r="87464" b="53345"/>
          <a:stretch>
            <a:fillRect/>
          </a:stretch>
        </p:blipFill>
        <p:spPr bwMode="auto">
          <a:xfrm>
            <a:off x="1270718" y="3116690"/>
            <a:ext cx="377780" cy="24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2076107"/>
      </p:ext>
    </p:extLst>
  </p:cSld>
  <p:clrMapOvr>
    <a:masterClrMapping/>
  </p:clrMapOvr>
  <p:transition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print"/>
          <a:srcRect b="4365"/>
          <a:stretch>
            <a:fillRect/>
          </a:stretch>
        </p:blipFill>
        <p:spPr bwMode="auto">
          <a:xfrm>
            <a:off x="146304" y="1024128"/>
            <a:ext cx="11923776" cy="51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Text Box 3"/>
          <p:cNvSpPr txBox="1">
            <a:spLocks noChangeArrowheads="1"/>
          </p:cNvSpPr>
          <p:nvPr/>
        </p:nvSpPr>
        <p:spPr bwMode="auto">
          <a:xfrm>
            <a:off x="2169287" y="1332383"/>
            <a:ext cx="5292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http://</a:t>
            </a:r>
            <a:r>
              <a:rPr lang="en-US" sz="1200" b="1" dirty="0">
                <a:solidFill>
                  <a:prstClr val="black"/>
                </a:solidFill>
                <a:latin typeface="Calibri"/>
              </a:rPr>
              <a:t>210.10.152.15</a:t>
            </a:r>
            <a:r>
              <a:rPr lang="en-US" sz="1200" b="1" dirty="0">
                <a:latin typeface="+mj-lt"/>
              </a:rPr>
              <a:t>/webmail/src/webmail.php</a:t>
            </a:r>
          </a:p>
        </p:txBody>
      </p:sp>
      <p:pic>
        <p:nvPicPr>
          <p:cNvPr id="5" name="Picture 10" descr="Screenshot-2"/>
          <p:cNvPicPr>
            <a:picLocks noChangeAspect="1" noChangeArrowheads="1"/>
          </p:cNvPicPr>
          <p:nvPr/>
        </p:nvPicPr>
        <p:blipFill>
          <a:blip r:embed="rId3" cstate="print"/>
          <a:srcRect t="23250" b="8195"/>
          <a:stretch>
            <a:fillRect/>
          </a:stretch>
        </p:blipFill>
        <p:spPr bwMode="auto">
          <a:xfrm>
            <a:off x="154548" y="1945880"/>
            <a:ext cx="11923776" cy="413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How Mail Server Works?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5752562" y="4533364"/>
            <a:ext cx="2987899" cy="270457"/>
          </a:xfrm>
          <a:prstGeom prst="rect">
            <a:avLst/>
          </a:prstGeom>
          <a:solidFill>
            <a:schemeClr val="bg1"/>
          </a:solidFill>
          <a:ln w="38100">
            <a:noFill/>
            <a:prstDash val="dash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/>
          </a:p>
        </p:txBody>
      </p:sp>
      <p:pic>
        <p:nvPicPr>
          <p:cNvPr id="11" name="Picture 6" descr="composing1"/>
          <p:cNvPicPr>
            <a:picLocks noChangeAspect="1" noChangeArrowheads="1"/>
          </p:cNvPicPr>
          <p:nvPr/>
        </p:nvPicPr>
        <p:blipFill>
          <a:blip r:embed="rId4" cstate="print"/>
          <a:srcRect l="9437" t="43501" r="87464" b="53345"/>
          <a:stretch>
            <a:fillRect/>
          </a:stretch>
        </p:blipFill>
        <p:spPr bwMode="auto">
          <a:xfrm>
            <a:off x="1270718" y="3116690"/>
            <a:ext cx="377780" cy="244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checkmail"/>
          <p:cNvPicPr>
            <a:picLocks noChangeAspect="1" noChangeArrowheads="1"/>
          </p:cNvPicPr>
          <p:nvPr/>
        </p:nvPicPr>
        <p:blipFill>
          <a:blip r:embed="rId5" cstate="print"/>
          <a:srcRect l="19719" t="23584" r="2535" b="8194"/>
          <a:stretch>
            <a:fillRect/>
          </a:stretch>
        </p:blipFill>
        <p:spPr bwMode="auto">
          <a:xfrm>
            <a:off x="2455573" y="1952588"/>
            <a:ext cx="9616223" cy="412624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396317" y="3207871"/>
            <a:ext cx="1665816" cy="23083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wrap="square"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Test Mail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381261" y="3495901"/>
            <a:ext cx="4241800" cy="23083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“Ravi” &lt;ravi@zoomgroup.com&gt;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435372" y="4554603"/>
            <a:ext cx="2531533" cy="2286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u="sng" dirty="0">
                <a:solidFill>
                  <a:srgbClr val="3333FF"/>
                </a:solidFill>
                <a:latin typeface="+mj-lt"/>
              </a:rPr>
              <a:t>View Full Header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397956" y="3751646"/>
            <a:ext cx="4241800" cy="23083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Wed, March 8, 2007  2:45 pm </a:t>
            </a: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4414889" y="4013916"/>
            <a:ext cx="4241800" cy="23083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ali@kaspersky.com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4414889" y="4285892"/>
            <a:ext cx="4241800" cy="230832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Normal</a:t>
            </a: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6040635" y="4554603"/>
            <a:ext cx="2099733" cy="228600"/>
          </a:xfrm>
          <a:prstGeom prst="rect">
            <a:avLst/>
          </a:prstGeom>
          <a:solidFill>
            <a:srgbClr val="DDDDDD"/>
          </a:solidFill>
          <a:ln w="9525">
            <a:noFill/>
            <a:miter lim="800000"/>
            <a:headEnd/>
            <a:tailEnd/>
          </a:ln>
        </p:spPr>
        <p:txBody>
          <a:bodyPr lIns="0" t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u="sng" dirty="0">
                <a:solidFill>
                  <a:srgbClr val="3333FF"/>
                </a:solidFill>
                <a:latin typeface="+mj-lt"/>
              </a:rPr>
              <a:t>Printable Version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2610803" y="4881091"/>
            <a:ext cx="3096683" cy="11462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560553" y="4834870"/>
            <a:ext cx="492336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Hello,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This is a test mail 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Regards</a:t>
            </a:r>
          </a:p>
          <a:p>
            <a:pPr>
              <a:spcBef>
                <a:spcPct val="50000"/>
              </a:spcBef>
            </a:pPr>
            <a:r>
              <a:rPr lang="en-US" sz="1200" b="1" dirty="0">
                <a:latin typeface="+mj-lt"/>
              </a:rPr>
              <a:t>Ravi</a:t>
            </a:r>
          </a:p>
        </p:txBody>
      </p:sp>
    </p:spTree>
    <p:extLst>
      <p:ext uri="{BB962C8B-B14F-4D97-AF65-F5344CB8AC3E}">
        <p14:creationId xmlns:p14="http://schemas.microsoft.com/office/powerpoint/2010/main" val="4094346351"/>
      </p:ext>
    </p:extLst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Postfix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Packages</a:t>
            </a:r>
          </a:p>
          <a:p>
            <a:pPr lvl="1"/>
            <a:r>
              <a:rPr lang="en-US" sz="2200" dirty="0"/>
              <a:t>postfix*.rpm</a:t>
            </a:r>
          </a:p>
          <a:p>
            <a:pPr marL="457200" lvl="1" indent="0">
              <a:buNone/>
            </a:pPr>
            <a:endParaRPr lang="en-US" sz="2200" dirty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Port Numbers</a:t>
            </a:r>
            <a:r>
              <a:rPr lang="en-US" dirty="0">
                <a:solidFill>
                  <a:srgbClr val="FF0000"/>
                </a:solidFill>
              </a:rPr>
              <a:t> 	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25 Simple Mail Transfer Protocol (SMTP)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ym typeface="Wingdings" pitchFamily="2" charset="2"/>
              </a:rPr>
              <a:t>110 Post Office Protocol v3 (POP3)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ym typeface="Wingdings" pitchFamily="2" charset="2"/>
              </a:rPr>
              <a:t>143 Interim Mail Access Protocol (IMAP)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Configuration File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/etc/postfix/main.cf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Service / Daemon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postfix</a:t>
            </a:r>
          </a:p>
        </p:txBody>
      </p:sp>
    </p:spTree>
    <p:extLst>
      <p:ext uri="{BB962C8B-B14F-4D97-AF65-F5344CB8AC3E}">
        <p14:creationId xmlns:p14="http://schemas.microsoft.com/office/powerpoint/2010/main" val="246054154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58426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Mail Server Configuration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AutoShape 142"/>
          <p:cNvSpPr>
            <a:spLocks noChangeArrowheads="1"/>
          </p:cNvSpPr>
          <p:nvPr/>
        </p:nvSpPr>
        <p:spPr bwMode="auto">
          <a:xfrm>
            <a:off x="9351719" y="230526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</p:spTree>
    <p:extLst>
      <p:ext uri="{BB962C8B-B14F-4D97-AF65-F5344CB8AC3E}">
        <p14:creationId xmlns:p14="http://schemas.microsoft.com/office/powerpoint/2010/main" val="2867089370"/>
      </p:ext>
    </p:extLst>
  </p:cSld>
  <p:clrMapOvr>
    <a:masterClrMapping/>
  </p:clrMapOvr>
  <p:transition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Mail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0" name="Rounded Rectangle 9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Postfix packages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</a:t>
              </a:r>
              <a:r>
                <a:rPr lang="en-US" sz="2400" b="1" dirty="0">
                  <a:latin typeface="+mj-lt"/>
                </a:rPr>
                <a:t>yum install postfix* -y  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4653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Postfix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4707948"/>
            <a:chOff x="371061" y="1457738"/>
            <a:chExt cx="8428382" cy="122163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22163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1180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2378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/etc/postfix/main.cf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512422" y="2802345"/>
            <a:ext cx="10969895" cy="3186339"/>
            <a:chOff x="384316" y="4333428"/>
            <a:chExt cx="8227421" cy="1531514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3428"/>
              <a:ext cx="7983940" cy="15315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4316" y="4487067"/>
              <a:ext cx="7833825" cy="1287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nl-NL" sz="2400" dirty="0">
                <a:latin typeface="+mj-lt"/>
              </a:endParaRPr>
            </a:p>
            <a:p>
              <a:pPr algn="ctr"/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</a:p>
            <a:p>
              <a:r>
                <a:rPr lang="en-US" sz="2400" dirty="0">
                  <a:latin typeface="+mj-lt"/>
                </a:rPr>
                <a:t>                                 </a:t>
              </a:r>
              <a:r>
                <a:rPr lang="nl-NL" sz="2400" dirty="0">
                  <a:latin typeface="+mj-lt"/>
                </a:rPr>
                <a:t>(`</a:t>
              </a:r>
              <a:r>
                <a:rPr lang="nl-NL" sz="2400" dirty="0">
                  <a:solidFill>
                    <a:srgbClr val="0000FF"/>
                  </a:solidFill>
                  <a:latin typeface="+mj-lt"/>
                </a:rPr>
                <a:t>mail.zoomgroup.com</a:t>
              </a:r>
              <a:r>
                <a:rPr lang="nl-NL" sz="2400" dirty="0">
                  <a:latin typeface="+mj-lt"/>
                </a:rPr>
                <a:t>')</a:t>
              </a:r>
              <a:endParaRPr lang="en-US" sz="2400" dirty="0"/>
            </a:p>
            <a:p>
              <a:r>
                <a:rPr lang="en-US" sz="2400" dirty="0">
                  <a:latin typeface="+mj-lt"/>
                </a:rPr>
                <a:t>                                      (‘zoomgroup.com’)</a:t>
              </a:r>
              <a:endParaRPr lang="nl-NL" sz="2400" dirty="0">
                <a:latin typeface="+mj-lt"/>
              </a:endParaRPr>
            </a:p>
            <a:p>
              <a:r>
                <a:rPr lang="nl-NL" sz="2400" dirty="0">
                  <a:latin typeface="+mj-lt"/>
                </a:rPr>
                <a:t>                                      ( remove # to enable)</a:t>
              </a:r>
            </a:p>
            <a:p>
              <a:r>
                <a:rPr lang="nl-NL" sz="2400" dirty="0">
                  <a:latin typeface="+mj-lt"/>
                </a:rPr>
                <a:t>          :wq!</a:t>
              </a:r>
            </a:p>
            <a:p>
              <a:endParaRPr lang="nl-NL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760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List of Files and Directories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see the list of files and directories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  &lt;options&gt;  &lt;arguments&gt;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807266" y="3235109"/>
            <a:ext cx="8610600" cy="2953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-l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Long list including attributes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-a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 files and directories including hidden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-d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For a particular file or directory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-R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Recursive to see the tree structure 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Inodes list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2991693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17102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5"/>
      <p:bldP spid="16" grpId="0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Postfix Server Configuration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2299233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restart the mail services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 ~]#  </a:t>
              </a:r>
              <a:r>
                <a:rPr lang="en-US" sz="2400" b="1" dirty="0">
                  <a:latin typeface="+mj-lt"/>
                </a:rPr>
                <a:t>service postfix restart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145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Creating Users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42"/>
            <a:ext cx="11237843" cy="1594555"/>
            <a:chOff x="371061" y="1457739"/>
            <a:chExt cx="8428382" cy="74263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9"/>
              <a:ext cx="8428382" cy="74263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create mail users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50623"/>
              <a:ext cx="8083826" cy="401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</a:t>
              </a:r>
              <a:r>
                <a:rPr lang="en-US" sz="2400" b="1" dirty="0">
                  <a:latin typeface="+mj-lt"/>
                </a:rPr>
                <a:t>useradd  ravi</a:t>
              </a:r>
              <a:endParaRPr lang="en-US" sz="2200" b="1" dirty="0">
                <a:latin typeface="+mj-lt"/>
              </a:endParaRP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prstClr val="black"/>
                  </a:solidFill>
                  <a:latin typeface="Calibri"/>
                </a:rPr>
                <a:t>[root@mailserver ~]#  </a:t>
              </a:r>
              <a:r>
                <a:rPr lang="en-US" sz="2400" b="1" dirty="0">
                  <a:latin typeface="+mj-lt"/>
                </a:rPr>
                <a:t>useradd  ali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591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Testing the Mail Server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8"/>
            <a:ext cx="11237843" cy="3367060"/>
            <a:chOff x="371061" y="1457738"/>
            <a:chExt cx="8428382" cy="136497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17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send the mail from one user to another user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62619"/>
              <a:ext cx="8083826" cy="97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</a:t>
              </a: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mail  ravi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	Subject: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+mj-lt"/>
                </a:rPr>
                <a:t>Test message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	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This is a test message</a:t>
              </a:r>
            </a:p>
            <a:p>
              <a:pPr lvl="0"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	.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+mj-lt"/>
                </a:rPr>
                <a:t>	</a:t>
              </a:r>
              <a:r>
                <a:rPr lang="en-US" sz="2200" dirty="0">
                  <a:latin typeface="+mj-lt"/>
                </a:rPr>
                <a:t>Cc: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prstClr val="black"/>
                  </a:solidFill>
                  <a:latin typeface="Calibri"/>
                </a:rPr>
                <a:t>[root@mailserver ~]#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334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Testing the Mail Server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7"/>
            <a:ext cx="11237843" cy="1804076"/>
            <a:chOff x="371061" y="1457738"/>
            <a:chExt cx="8428382" cy="73135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73135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1746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check if the mail has been received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62619"/>
              <a:ext cx="8083826" cy="349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su  -  ravi  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prstClr val="black"/>
                  </a:solidFill>
                  <a:latin typeface="Calibri"/>
                </a:rPr>
                <a:t>[ravi@mailserver ~]$  </a:t>
              </a:r>
              <a:r>
                <a:rPr lang="en-US" sz="2400" b="1" dirty="0">
                  <a:latin typeface="Calibri"/>
                </a:rPr>
                <a:t>mail </a:t>
              </a:r>
              <a:r>
                <a:rPr lang="en-US" sz="2200" dirty="0">
                  <a:solidFill>
                    <a:prstClr val="black"/>
                  </a:solidFill>
                  <a:latin typeface="Calibri"/>
                </a:rPr>
                <a:t> </a:t>
              </a:r>
              <a:endParaRPr lang="en-US" sz="2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901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DNS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yum install bind* -y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099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3"/>
            <a:ext cx="11237843" cy="3834299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5339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6982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/etc/named.conf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101"/>
            <a:ext cx="10645253" cy="2481087"/>
            <a:chOff x="627797" y="4339988"/>
            <a:chExt cx="7983940" cy="191008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171961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1777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Change the below options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latin typeface="+mj-lt"/>
                </a:rPr>
                <a:t>listen-on port 53 { 127.0.0.0;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192.168.0.252;  </a:t>
              </a:r>
              <a:r>
                <a:rPr lang="nl-NL" sz="2400" b="1" dirty="0">
                  <a:latin typeface="+mj-lt"/>
                </a:rPr>
                <a:t>};   </a:t>
              </a:r>
            </a:p>
            <a:p>
              <a:endParaRPr lang="nl-NL" sz="2400" b="1" dirty="0">
                <a:latin typeface="+mj-lt"/>
              </a:endParaRPr>
            </a:p>
            <a:p>
              <a:r>
                <a:rPr lang="nl-NL" sz="2400" b="1" dirty="0">
                  <a:latin typeface="+mj-lt"/>
                </a:rPr>
                <a:t>allow-query { localhost;  </a:t>
              </a:r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192.168.0.0/24;  </a:t>
              </a:r>
              <a:r>
                <a:rPr lang="nl-NL" sz="2400" b="1" dirty="0">
                  <a:latin typeface="+mj-lt"/>
                </a:rPr>
                <a:t>};</a:t>
              </a:r>
            </a:p>
            <a:p>
              <a:endParaRPr lang="nl-NL" sz="2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625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445818"/>
            <a:chOff x="371061" y="1457738"/>
            <a:chExt cx="8428382" cy="987634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87634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97185" y="1468360"/>
              <a:ext cx="5977719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05966"/>
              <a:ext cx="8083826" cy="1367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/etc/named.rfc1912.zones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529377"/>
            <a:ext cx="10645253" cy="2158535"/>
            <a:chOff x="627797" y="4339988"/>
            <a:chExt cx="7983940" cy="902129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9021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58913"/>
              <a:ext cx="7833825" cy="81037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lines at the bottom of the file</a:t>
              </a:r>
              <a:endParaRPr lang="en-US" sz="2400" b="1" dirty="0">
                <a:latin typeface="+mj-lt"/>
              </a:endParaRP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zone "zoomgroup.com"  IN {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type master; 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	file “linuxgroup.for";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};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901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804075"/>
            <a:chOff x="371061" y="1457738"/>
            <a:chExt cx="8428382" cy="840213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840213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006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Copy with permissions the forward lookup zone file for editing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781136"/>
              <a:ext cx="8083826" cy="4013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cd  /var/named</a:t>
              </a:r>
            </a:p>
            <a:p>
              <a:pPr lvl="0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Calibri"/>
                </a:rPr>
                <a:t>[root@dns  named]#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cp  -p  named.localhost   linuxgroup.for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637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79243" cy="4803290"/>
            <a:chOff x="371061" y="1457738"/>
            <a:chExt cx="8459432" cy="1515707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51570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3596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Edit the configuration file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8" y="1688113"/>
              <a:ext cx="8267275" cy="15053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[root@dns  named]# </a:t>
              </a:r>
              <a:r>
                <a:rPr lang="en-US" sz="2200" b="1" dirty="0">
                  <a:solidFill>
                    <a:sysClr val="windowText" lastClr="000000"/>
                  </a:solidFill>
                  <a:latin typeface="+mj-lt"/>
                </a:rPr>
                <a:t>vi linuxgroup.for</a:t>
              </a: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734099"/>
            <a:ext cx="10645253" cy="3298210"/>
            <a:chOff x="627797" y="4310916"/>
            <a:chExt cx="7983940" cy="175636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10916"/>
              <a:ext cx="7983940" cy="175636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385777"/>
              <a:ext cx="7833825" cy="1622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j-lt"/>
                </a:rPr>
                <a:t>Make the following entries</a:t>
              </a:r>
              <a:endParaRPr lang="en-US" sz="1600" dirty="0">
                <a:latin typeface="+mj-lt"/>
              </a:endParaRP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$TTL  86400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@		IN   	SOA      @		  root. (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  0	; serial (d. adams)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            			1D	; refresh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3H	; retry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1W	; expiry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			1D )	; minimum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IN  NS		@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		IN  A		192.168.0.252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mailserver		IN  A		192.168.0.253</a:t>
              </a:r>
            </a:p>
            <a:p>
              <a:r>
                <a:rPr lang="nl-NL" sz="1600" dirty="0">
                  <a:solidFill>
                    <a:srgbClr val="0000FF"/>
                  </a:solidFill>
                  <a:latin typeface="+mj-lt"/>
                </a:rPr>
                <a:t>@		IN  MX  5		mailserver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8726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136728"/>
            <a:chOff x="371061" y="1457738"/>
            <a:chExt cx="8428382" cy="90881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0881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Configure primary DNS server address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 /etc/resolv.conf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37063" y="2815991"/>
            <a:ext cx="10645253" cy="1619534"/>
            <a:chOff x="627797" y="4339988"/>
            <a:chExt cx="7983940" cy="86243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627797" y="4339988"/>
              <a:ext cx="7983940" cy="862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25" y="4472991"/>
              <a:ext cx="7833825" cy="63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Add the DNS server IP address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r>
                <a:rPr lang="nl-NL" sz="2400" b="1" dirty="0">
                  <a:solidFill>
                    <a:srgbClr val="0000FF"/>
                  </a:solidFill>
                  <a:latin typeface="+mj-lt"/>
                </a:rPr>
                <a:t>nameserver  192.168.0.253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5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Creation of Files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794803" y="1804183"/>
            <a:ext cx="8610600" cy="240858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create the files we have three different tools or utilities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command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 command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vi/vim  editor</a:t>
            </a:r>
          </a:p>
        </p:txBody>
      </p:sp>
    </p:spTree>
    <p:extLst>
      <p:ext uri="{BB962C8B-B14F-4D97-AF65-F5344CB8AC3E}">
        <p14:creationId xmlns:p14="http://schemas.microsoft.com/office/powerpoint/2010/main" val="33263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DNS Server Configuration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9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Restart the DNS service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 ~]#  </a:t>
              </a:r>
              <a:r>
                <a:rPr lang="en-US" sz="2400" b="1" dirty="0">
                  <a:latin typeface="+mj-lt"/>
                </a:rPr>
                <a:t>service  named  restart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16839" y="2981721"/>
            <a:ext cx="11237843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check the resolution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 </a:t>
              </a:r>
              <a:r>
                <a:rPr lang="en-US" sz="2400" b="1" dirty="0">
                  <a:latin typeface="+mj-lt"/>
                </a:rPr>
                <a:t>dig  -t  mx  zoomgroup.com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045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092200" y="2266121"/>
            <a:ext cx="10057296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/>
              </a:rPr>
              <a:t>SquirrelMail</a:t>
            </a:r>
          </a:p>
        </p:txBody>
      </p:sp>
    </p:spTree>
    <p:extLst>
      <p:ext uri="{BB962C8B-B14F-4D97-AF65-F5344CB8AC3E}">
        <p14:creationId xmlns:p14="http://schemas.microsoft.com/office/powerpoint/2010/main" val="2860878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SquirrelMail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480800" cy="5138530"/>
          </a:xfrm>
        </p:spPr>
        <p:txBody>
          <a:bodyPr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Packages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squirrelmail*.rpm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dovecot-*.rpm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curl*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php-5*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perl-5*     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httpd*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mod_ssl*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hunspell-en*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07563725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04800" y="1"/>
            <a:ext cx="8128000" cy="58426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Mail Server Configuration</a:t>
            </a:r>
          </a:p>
        </p:txBody>
      </p:sp>
      <p:sp>
        <p:nvSpPr>
          <p:cNvPr id="55347" name="Oval 51"/>
          <p:cNvSpPr>
            <a:spLocks noChangeArrowheads="1"/>
          </p:cNvSpPr>
          <p:nvPr/>
        </p:nvSpPr>
        <p:spPr bwMode="auto">
          <a:xfrm>
            <a:off x="1326243" y="1727208"/>
            <a:ext cx="8098367" cy="375307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                                                          </a:t>
            </a:r>
          </a:p>
        </p:txBody>
      </p:sp>
      <p:pic>
        <p:nvPicPr>
          <p:cNvPr id="2092" name="Picture 45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443" y="3773724"/>
            <a:ext cx="1746251" cy="152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0" name="Picture 48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80076" y="1096056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68" name="AutoShape 72"/>
          <p:cNvSpPr>
            <a:spLocks noChangeArrowheads="1"/>
          </p:cNvSpPr>
          <p:nvPr/>
        </p:nvSpPr>
        <p:spPr bwMode="auto">
          <a:xfrm>
            <a:off x="2674740" y="120400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DNS Server</a:t>
            </a:r>
          </a:p>
        </p:txBody>
      </p:sp>
      <p:sp>
        <p:nvSpPr>
          <p:cNvPr id="55369" name="AutoShape 73"/>
          <p:cNvSpPr>
            <a:spLocks noChangeArrowheads="1"/>
          </p:cNvSpPr>
          <p:nvPr/>
        </p:nvSpPr>
        <p:spPr bwMode="auto">
          <a:xfrm>
            <a:off x="1847668" y="5324475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linux Client</a:t>
            </a:r>
          </a:p>
        </p:txBody>
      </p:sp>
      <p:graphicFrame>
        <p:nvGraphicFramePr>
          <p:cNvPr id="55419" name="Object 123"/>
          <p:cNvGraphicFramePr>
            <a:graphicFrameLocks noChangeAspect="1"/>
          </p:cNvGraphicFramePr>
          <p:nvPr/>
        </p:nvGraphicFramePr>
        <p:xfrm>
          <a:off x="768205" y="4267438"/>
          <a:ext cx="1085851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r:id="rId5" imgW="700965" imgH="914400" progId="">
                  <p:embed/>
                </p:oleObj>
              </mc:Choice>
              <mc:Fallback>
                <p:oleObj r:id="rId5" imgW="700965" imgH="914400" progId="">
                  <p:embed/>
                  <p:pic>
                    <p:nvPicPr>
                      <p:cNvPr id="55419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5" y="4267438"/>
                        <a:ext cx="1085851" cy="1062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20" name="Text Box 124"/>
          <p:cNvSpPr txBox="1">
            <a:spLocks noChangeArrowheads="1"/>
          </p:cNvSpPr>
          <p:nvPr/>
        </p:nvSpPr>
        <p:spPr bwMode="auto">
          <a:xfrm>
            <a:off x="896477" y="5235494"/>
            <a:ext cx="647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b="1" dirty="0">
                <a:solidFill>
                  <a:srgbClr val="3333FF"/>
                </a:solidFill>
                <a:latin typeface="+mj-lt"/>
                <a:cs typeface="Arial" charset="0"/>
              </a:rPr>
              <a:t>Ravi</a:t>
            </a:r>
          </a:p>
        </p:txBody>
      </p:sp>
      <p:sp>
        <p:nvSpPr>
          <p:cNvPr id="55438" name="AutoShape 142"/>
          <p:cNvSpPr>
            <a:spLocks noChangeArrowheads="1"/>
          </p:cNvSpPr>
          <p:nvPr/>
        </p:nvSpPr>
        <p:spPr bwMode="auto">
          <a:xfrm>
            <a:off x="2674739" y="1689230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192.168.0.252</a:t>
            </a:r>
          </a:p>
        </p:txBody>
      </p:sp>
      <p:sp>
        <p:nvSpPr>
          <p:cNvPr id="44" name="AutoShape 142"/>
          <p:cNvSpPr>
            <a:spLocks noChangeArrowheads="1"/>
          </p:cNvSpPr>
          <p:nvPr/>
        </p:nvSpPr>
        <p:spPr bwMode="auto">
          <a:xfrm>
            <a:off x="1847668" y="576990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192.168.0.1</a:t>
            </a:r>
          </a:p>
        </p:txBody>
      </p:sp>
      <p:pic>
        <p:nvPicPr>
          <p:cNvPr id="45" name="Picture 44" descr="Computer_DesktopComputer0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0087" y="1712488"/>
            <a:ext cx="1746251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AutoShape 72"/>
          <p:cNvSpPr>
            <a:spLocks noChangeArrowheads="1"/>
          </p:cNvSpPr>
          <p:nvPr/>
        </p:nvSpPr>
        <p:spPr bwMode="auto">
          <a:xfrm>
            <a:off x="9341900" y="1820437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latin typeface="+mj-lt"/>
              </a:rPr>
              <a:t>Mail Server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35225" y="40984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34025" y="1393371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8859" y="2035168"/>
            <a:ext cx="429784" cy="38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AutoShape 142"/>
          <p:cNvSpPr>
            <a:spLocks noChangeArrowheads="1"/>
          </p:cNvSpPr>
          <p:nvPr/>
        </p:nvSpPr>
        <p:spPr bwMode="auto">
          <a:xfrm>
            <a:off x="9351719" y="2305269"/>
            <a:ext cx="1962912" cy="420624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9525" algn="ctr">
            <a:solidFill>
              <a:srgbClr val="4D4D4D"/>
            </a:solidFill>
            <a:round/>
            <a:headEnd/>
            <a:tailEnd/>
          </a:ln>
          <a:effectLst>
            <a:outerShdw dist="35921" dir="2700000" algn="ctr" rotWithShape="0">
              <a:srgbClr val="AFAFAF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  <a:latin typeface="+mj-lt"/>
              </a:rPr>
              <a:t>192.168.0.253</a:t>
            </a:r>
          </a:p>
        </p:txBody>
      </p:sp>
    </p:spTree>
    <p:extLst>
      <p:ext uri="{BB962C8B-B14F-4D97-AF65-F5344CB8AC3E}">
        <p14:creationId xmlns:p14="http://schemas.microsoft.com/office/powerpoint/2010/main" val="447275148"/>
      </p:ext>
    </p:extLst>
  </p:cSld>
  <p:clrMapOvr>
    <a:masterClrMapping/>
  </p:clrMapOvr>
  <p:transition/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olidFill>
                  <a:schemeClr val="bg1"/>
                </a:solidFill>
              </a:rPr>
              <a:t>SquirrelMail</a:t>
            </a:r>
            <a:r>
              <a:rPr lang="en-US" dirty="0">
                <a:solidFill>
                  <a:schemeClr val="bg1"/>
                </a:solidFill>
              </a:rPr>
              <a:t>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6839" y="1457738"/>
            <a:ext cx="11237843" cy="1633192"/>
            <a:chOff x="371061" y="1457738"/>
            <a:chExt cx="8428382" cy="163319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633192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Install the squirrelmail  requirement  packages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203420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</a:t>
              </a:r>
              <a:r>
                <a:rPr lang="en-US" sz="2400" b="1" dirty="0">
                  <a:latin typeface="+mj-lt"/>
                </a:rPr>
                <a:t>yum install mod_ssl*  perl* curl* php* hunspell-en* 	dovecot*  httpd*  -y </a:t>
              </a:r>
              <a:endParaRPr lang="en-US" sz="2200" b="1" dirty="0">
                <a:latin typeface="+mj-lt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508004" y="3480502"/>
            <a:ext cx="11237843" cy="1633192"/>
            <a:chOff x="371061" y="1457738"/>
            <a:chExt cx="8428382" cy="163319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" name="Rounded Rectangle 7"/>
            <p:cNvSpPr/>
            <p:nvPr/>
          </p:nvSpPr>
          <p:spPr bwMode="auto">
            <a:xfrm>
              <a:off x="371061" y="1457738"/>
              <a:ext cx="8428382" cy="1633192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Download and Install the squirrelmail  package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[root@mailserver ~]#  ftp  192.168.0.250</a:t>
              </a:r>
              <a:endParaRPr lang="en-US" sz="2400" b="1" dirty="0">
                <a:latin typeface="+mj-lt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/>
                <a:t>[root@mailserver ~]# rpm –ivh squirrelmail* --force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554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SquirrelMail Configuration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234817" y="1111389"/>
            <a:ext cx="11237843" cy="2349986"/>
            <a:chOff x="371061" y="1457739"/>
            <a:chExt cx="8428382" cy="1311652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9"/>
              <a:ext cx="8428382" cy="1311652"/>
            </a:xfrm>
            <a:prstGeom prst="roundRect">
              <a:avLst/>
            </a:prstGeom>
            <a:grpFill/>
            <a:ln w="38100">
              <a:noFill/>
              <a:prstDash val="dash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2405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+mj-lt"/>
                </a:rPr>
                <a:t>Modifying Dovecot files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6126" y="1765697"/>
              <a:ext cx="8083826" cy="69573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ysClr val="windowText" lastClr="000000"/>
                  </a:solidFill>
                  <a:latin typeface="+mj-lt"/>
                </a:rPr>
                <a:t>[</a:t>
              </a:r>
              <a:r>
                <a:rPr lang="en-US" sz="2400" dirty="0">
                  <a:solidFill>
                    <a:sysClr val="windowText" lastClr="000000"/>
                  </a:solidFill>
                  <a:latin typeface="+mj-lt"/>
                </a:rPr>
                <a:t>root@mailserver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vi /etc/dovecot/conf.d/10-auth.conf</a:t>
              </a:r>
            </a:p>
            <a:p>
              <a:pPr>
                <a:lnSpc>
                  <a:spcPts val="3000"/>
                </a:lnSpc>
              </a:pP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 </a:t>
              </a:r>
            </a:p>
            <a:p>
              <a:pPr>
                <a:lnSpc>
                  <a:spcPts val="3000"/>
                </a:lnSpc>
              </a:pPr>
              <a:r>
                <a:rPr lang="en-US" sz="2400" dirty="0">
                  <a:solidFill>
                    <a:sysClr val="windowText" lastClr="000000"/>
                  </a:solidFill>
                  <a:latin typeface="Calibri"/>
                </a:rPr>
                <a:t>[root@mailserver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Calibri"/>
                </a:rPr>
                <a:t>vi /etc/dovecot/conf.d/10-mail.conf</a:t>
              </a:r>
              <a:endParaRPr lang="en-US" sz="2400" dirty="0">
                <a:solidFill>
                  <a:sysClr val="windowText" lastClr="000000"/>
                </a:solidFill>
                <a:latin typeface="Calibri"/>
              </a:endParaRPr>
            </a:p>
          </p:txBody>
        </p:sp>
      </p:grpSp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9" y="3650038"/>
            <a:ext cx="11233151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74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Sending mails with Squirrelmail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512421" y="1461032"/>
            <a:ext cx="11237843" cy="3136728"/>
            <a:chOff x="371061" y="1457738"/>
            <a:chExt cx="8428382" cy="90881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90881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12484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To find send mail on GUI mode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19" y="1688113"/>
              <a:ext cx="8083826" cy="138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[root@dns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+mj-lt"/>
                </a:rPr>
                <a:t>firefox &amp;</a:t>
              </a:r>
              <a:endParaRPr lang="en-US" sz="22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3" name="Group 11"/>
          <p:cNvGrpSpPr/>
          <p:nvPr/>
        </p:nvGrpSpPr>
        <p:grpSpPr>
          <a:xfrm>
            <a:off x="802693" y="2815991"/>
            <a:ext cx="10664433" cy="1619534"/>
            <a:chOff x="410823" y="4339988"/>
            <a:chExt cx="7998325" cy="862433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10823" y="4339988"/>
              <a:ext cx="7983940" cy="86243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5323" y="4451606"/>
              <a:ext cx="7833825" cy="639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http://mail.zoomgroup.com/webmail</a:t>
              </a:r>
            </a:p>
            <a:p>
              <a:r>
                <a:rPr lang="en-US" sz="2400" b="1" dirty="0">
                  <a:latin typeface="+mj-lt"/>
                </a:rPr>
                <a:t>	</a:t>
              </a:r>
            </a:p>
            <a:p>
              <a:endParaRPr lang="nl-NL" sz="2400" b="1" dirty="0">
                <a:solidFill>
                  <a:srgbClr val="0000FF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43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  (Concatenation)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Creating and displaying text files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  <a:prstDash val="solid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  &lt;options&gt; &lt;arguments&gt;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a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  &gt;  &lt;filename&gt;</a:t>
              </a:r>
            </a:p>
          </p:txBody>
        </p:sp>
      </p:grpSp>
      <p:grpSp>
        <p:nvGrpSpPr>
          <p:cNvPr id="12" name="Group 9"/>
          <p:cNvGrpSpPr/>
          <p:nvPr/>
        </p:nvGrpSpPr>
        <p:grpSpPr>
          <a:xfrm>
            <a:off x="1908316" y="4512329"/>
            <a:ext cx="8428382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contents of a file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   &lt;filename&gt;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65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append or add to an existing file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  &gt;&gt;  &lt;filename&gt;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1759791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3342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combine the data of two or more files into a third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104" y="1939169"/>
              <a:ext cx="8004313" cy="6684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  &lt;first file&gt; &lt;second file&gt;  &gt;&gt;  &lt;third file&gt;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1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Touch Command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5003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2321" y="1550507"/>
              <a:ext cx="8161362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a zero byte file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touch &lt;filename&gt;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898375" y="2985045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multiple zero byte files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0204" y="1919165"/>
              <a:ext cx="8058852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touch  &lt;first file&gt; &lt;second file&gt; &lt;third file&gt;</a:t>
              </a:r>
            </a:p>
          </p:txBody>
        </p:sp>
      </p:grpSp>
      <p:grpSp>
        <p:nvGrpSpPr>
          <p:cNvPr id="12" name="Group 9"/>
          <p:cNvGrpSpPr/>
          <p:nvPr/>
        </p:nvGrpSpPr>
        <p:grpSpPr>
          <a:xfrm>
            <a:off x="1905003" y="4512351"/>
            <a:ext cx="8428382" cy="1364975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7731" y="1550507"/>
              <a:ext cx="8147712" cy="4308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the time stamp of a file or directory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touch &lt;directory or 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44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3001619" y="2739888"/>
            <a:ext cx="6188765" cy="137822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Vi Editor</a:t>
            </a:r>
          </a:p>
        </p:txBody>
      </p:sp>
    </p:spTree>
    <p:extLst>
      <p:ext uri="{BB962C8B-B14F-4D97-AF65-F5344CB8AC3E}">
        <p14:creationId xmlns:p14="http://schemas.microsoft.com/office/powerpoint/2010/main" val="283837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Editors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775808" y="1682287"/>
            <a:ext cx="8596668" cy="3880773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Editors are used for adding, modifying and / or deleting  text.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different editors used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		:notepad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			:edit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Linux/Unix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CLI based	:ex , ed , vi or vim, etc.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GUI based	: Emacs, Gedit, nedit, nano, and pico, etc. </a:t>
            </a:r>
          </a:p>
        </p:txBody>
      </p:sp>
    </p:spTree>
    <p:extLst>
      <p:ext uri="{BB962C8B-B14F-4D97-AF65-F5344CB8AC3E}">
        <p14:creationId xmlns:p14="http://schemas.microsoft.com/office/powerpoint/2010/main" val="26069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Editors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677333" y="2160589"/>
            <a:ext cx="10084451" cy="388077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VI editor is a screen-oriented text editor written by Bill Joy in 1976.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This is the most commonly used editor for editing files in Linux.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2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800" y="76200"/>
            <a:ext cx="6096000" cy="457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Unix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754944" y="1477897"/>
            <a:ext cx="1328737" cy="738187"/>
            <a:chOff x="400156" y="1984"/>
            <a:chExt cx="1328737" cy="738187"/>
          </a:xfrm>
        </p:grpSpPr>
        <p:sp>
          <p:nvSpPr>
            <p:cNvPr id="4" name="Rounded Rectangle 3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MULTICS</a:t>
              </a:r>
            </a:p>
          </p:txBody>
        </p:sp>
      </p:grpSp>
      <p:grpSp>
        <p:nvGrpSpPr>
          <p:cNvPr id="6" name="Group 10"/>
          <p:cNvGrpSpPr/>
          <p:nvPr/>
        </p:nvGrpSpPr>
        <p:grpSpPr>
          <a:xfrm>
            <a:off x="754944" y="2699120"/>
            <a:ext cx="1328737" cy="738187"/>
            <a:chOff x="400156" y="1984"/>
            <a:chExt cx="1328737" cy="738187"/>
          </a:xfrm>
        </p:grpSpPr>
        <p:sp>
          <p:nvSpPr>
            <p:cNvPr id="7" name="Rounded Rectangle 6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UNICS</a:t>
              </a:r>
              <a:endParaRPr 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13"/>
          <p:cNvGrpSpPr/>
          <p:nvPr/>
        </p:nvGrpSpPr>
        <p:grpSpPr>
          <a:xfrm>
            <a:off x="754944" y="3941201"/>
            <a:ext cx="1328737" cy="738187"/>
            <a:chOff x="400156" y="1984"/>
            <a:chExt cx="1328737" cy="738187"/>
          </a:xfrm>
        </p:grpSpPr>
        <p:sp>
          <p:nvSpPr>
            <p:cNvPr id="10" name="Rounded Rectangle 9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UNIX</a:t>
              </a:r>
              <a:endParaRPr 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253220" y="2317927"/>
            <a:ext cx="332184" cy="276820"/>
            <a:chOff x="898433" y="786308"/>
            <a:chExt cx="332184" cy="276820"/>
          </a:xfrm>
          <a:solidFill>
            <a:schemeClr val="accent1">
              <a:lumMod val="75000"/>
            </a:schemeClr>
          </a:solidFill>
        </p:grpSpPr>
        <p:sp>
          <p:nvSpPr>
            <p:cNvPr id="13" name="Right Arrow 12"/>
            <p:cNvSpPr/>
            <p:nvPr/>
          </p:nvSpPr>
          <p:spPr>
            <a:xfrm rot="5400000">
              <a:off x="926115" y="758626"/>
              <a:ext cx="276820" cy="332184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ight Arrow 4"/>
            <p:cNvSpPr/>
            <p:nvPr/>
          </p:nvSpPr>
          <p:spPr>
            <a:xfrm>
              <a:off x="964870" y="786308"/>
              <a:ext cx="199310" cy="1937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5400000">
            <a:off x="1280902" y="3525244"/>
            <a:ext cx="276820" cy="332184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7"/>
          <p:cNvGrpSpPr/>
          <p:nvPr/>
        </p:nvGrpSpPr>
        <p:grpSpPr>
          <a:xfrm>
            <a:off x="2436104" y="1477897"/>
            <a:ext cx="5950445" cy="738187"/>
            <a:chOff x="400156" y="1984"/>
            <a:chExt cx="1328737" cy="738187"/>
          </a:xfrm>
        </p:grpSpPr>
        <p:sp>
          <p:nvSpPr>
            <p:cNvPr id="17" name="Rounded Rectangle 16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Started in 1965 by AT&amp;T, GE and MIT</a:t>
              </a:r>
              <a:endParaRPr 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0"/>
          <p:cNvGrpSpPr/>
          <p:nvPr/>
        </p:nvGrpSpPr>
        <p:grpSpPr>
          <a:xfrm>
            <a:off x="2434954" y="2699120"/>
            <a:ext cx="5952744" cy="738187"/>
            <a:chOff x="400156" y="1984"/>
            <a:chExt cx="1328737" cy="738187"/>
          </a:xfrm>
        </p:grpSpPr>
        <p:sp>
          <p:nvSpPr>
            <p:cNvPr id="20" name="Rounded Rectangle 19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Created by Ken Thompson in 1969</a:t>
              </a:r>
              <a:endParaRPr 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13"/>
          <p:cNvGrpSpPr/>
          <p:nvPr/>
        </p:nvGrpSpPr>
        <p:grpSpPr>
          <a:xfrm>
            <a:off x="2434954" y="3941201"/>
            <a:ext cx="5952744" cy="738187"/>
            <a:chOff x="400156" y="1984"/>
            <a:chExt cx="1328737" cy="738187"/>
          </a:xfrm>
        </p:grpSpPr>
        <p:sp>
          <p:nvSpPr>
            <p:cNvPr id="23" name="Rounded Rectangle 22"/>
            <p:cNvSpPr/>
            <p:nvPr/>
          </p:nvSpPr>
          <p:spPr>
            <a:xfrm>
              <a:off x="400156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/>
            <p:cNvSpPr/>
            <p:nvPr/>
          </p:nvSpPr>
          <p:spPr>
            <a:xfrm>
              <a:off x="421777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Written in 100% C language and released in 1973 </a:t>
              </a:r>
              <a:endParaRPr lang="en-US" sz="2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4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 Editor Modes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VI editor has three modes of operations.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Mode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Mode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Mode (Extended Command Mode)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88" y="440787"/>
            <a:ext cx="9170051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go Insert Mode from Command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279" y="1578707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	-  Inserts the text at the current cursor position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Inserts the text in beginning of a line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Adds the text after the current cursor position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Adds the text at the end of a line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Inserts the text one line below current cursor position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Inserts the text one line above current cursor position</a:t>
            </a:r>
          </a:p>
        </p:txBody>
      </p:sp>
    </p:spTree>
    <p:extLst>
      <p:ext uri="{BB962C8B-B14F-4D97-AF65-F5344CB8AC3E}">
        <p14:creationId xmlns:p14="http://schemas.microsoft.com/office/powerpoint/2010/main" val="35002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17" y="35791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891" y="1018310"/>
            <a:ext cx="8610600" cy="49831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:q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Quit without saving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:q!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 Quit forcefully without saving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:w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Write (save)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:wq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Save and quit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:wq!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Save and quit forcefully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:se nu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Sets line numbers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:se nonu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Removes line numbers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:84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The cursor goes to line 84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1,$s/old name/new name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Replace the word name</a:t>
            </a:r>
          </a:p>
        </p:txBody>
      </p:sp>
    </p:spTree>
    <p:extLst>
      <p:ext uri="{BB962C8B-B14F-4D97-AF65-F5344CB8AC3E}">
        <p14:creationId xmlns:p14="http://schemas.microsoft.com/office/powerpoint/2010/main" val="22758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07963"/>
            <a:ext cx="6642847" cy="9144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Command Mode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989" y="1125416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 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Deletes a line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ndd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-  Deletes ‘n’ lines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yy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Copies a line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nyy 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 Copies ‘n’ lines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  Put (pastes the deleted or copied text)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-  Undo (you can undo 1000 times)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 Redo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Moves the cursor to the last line of the file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/&lt;word to find&gt;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Finds a word (press n for next)</a:t>
            </a:r>
          </a:p>
          <a:p>
            <a:pPr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2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 Editor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5003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81376" y="1550507"/>
              <a:ext cx="8134067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file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  &lt;filename&gt;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3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Directories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5003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  <a:effectLst/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0559" y="1550507"/>
              <a:ext cx="7983942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a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&lt;directory 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898375" y="2985045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multiple directories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36086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&lt;first dir&gt; &lt;second dir&gt; &lt;third dir&gt;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1905003" y="4512351"/>
            <a:ext cx="8428382" cy="1471821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6912" y="1550507"/>
              <a:ext cx="8024883" cy="3996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create nested directories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1909761"/>
              <a:ext cx="8083826" cy="7992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mkdir  -p  &lt;first dir&gt;/&lt;second dir&gt;/&lt;third dir&gt;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66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Navigation of Directories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5003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968" y="1550507"/>
              <a:ext cx="7983941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the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  &lt;path of the directory&gt;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898375" y="2985045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directory one level back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  ..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1905003" y="4512351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8659" y="1550507"/>
              <a:ext cx="7665842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directory two levels back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  ../..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9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Navigation of Directories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98375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to the last working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  –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98375" y="2998284"/>
            <a:ext cx="8428382" cy="1362456"/>
            <a:chOff x="374375" y="2998284"/>
            <a:chExt cx="8428382" cy="199778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374375" y="29982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9905" y="3091053"/>
              <a:ext cx="8083826" cy="63181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to the users home directory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532" y="3814900"/>
              <a:ext cx="7526589" cy="69951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</a:t>
              </a:r>
              <a:r>
                <a:rPr lang="en-US" sz="2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50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Help and Command Records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manual page of a command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  &lt;command&gt;</a:t>
              </a: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1901690" y="3632902"/>
            <a:ext cx="8428382" cy="1364975"/>
            <a:chOff x="371061" y="1457738"/>
            <a:chExt cx="8428382" cy="13649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9" name="Rounded Rectangle 8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commands history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3339" y="2034795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08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13433" y="385454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Copying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77108"/>
            <a:ext cx="8428382" cy="1322944"/>
            <a:chOff x="371061" y="1457738"/>
            <a:chExt cx="8428382" cy="13649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329094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copy a file or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6591" y="1926406"/>
              <a:ext cx="8083826" cy="36435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  &lt;options&gt;  &lt;source file&gt;  &lt;destination&gt;</a:t>
              </a: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752600" y="3283792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-r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Recursive (To copy the directory along with its contents)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-v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Verbose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-p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Copy with permissions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00" y="2964397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0974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5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54919"/>
              </p:ext>
            </p:extLst>
          </p:nvPr>
        </p:nvGraphicFramePr>
        <p:xfrm>
          <a:off x="1423450" y="1288391"/>
          <a:ext cx="7143774" cy="526773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752172">
                  <a:extLst>
                    <a:ext uri="{9D8B030D-6E8A-4147-A177-3AD203B41FA5}">
                      <a16:colId xmlns:a16="http://schemas.microsoft.com/office/drawing/2014/main" val="1212693344"/>
                    </a:ext>
                  </a:extLst>
                </a:gridCol>
                <a:gridCol w="3391602">
                  <a:extLst>
                    <a:ext uri="{9D8B030D-6E8A-4147-A177-3AD203B41FA5}">
                      <a16:colId xmlns:a16="http://schemas.microsoft.com/office/drawing/2014/main" val="3858083977"/>
                    </a:ext>
                  </a:extLst>
                </a:gridCol>
              </a:tblGrid>
              <a:tr h="54333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327474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AT&amp;T Bell Labs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(American Telephone and Telegraph)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SYSIII –</a:t>
                      </a:r>
                      <a:r>
                        <a:rPr lang="en-US" sz="20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SYS V</a:t>
                      </a:r>
                      <a:endPara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698977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Sun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(Stanford University Network)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763094"/>
                  </a:ext>
                </a:extLst>
              </a:tr>
              <a:tr h="8074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IBM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(International Business Machines Corporation)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269586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(Silicon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Graphics)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012003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(Santa Cruz Operation)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SCO-UNIX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637555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BSD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(Berkeley Software Distribution)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 BSD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080184"/>
                  </a:ext>
                </a:extLst>
              </a:tr>
              <a:tr h="5847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HP </a:t>
                      </a:r>
                    </a:p>
                    <a:p>
                      <a:pPr algn="ctr"/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(Hewlett-Packard)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HPUX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75686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001061" y="201606"/>
            <a:ext cx="28969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Flavors of Unix</a:t>
            </a:r>
            <a:endParaRPr lang="en-IN" sz="3200" b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7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35131" y="495265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Moving and Renaming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31509" y="2225453"/>
            <a:ext cx="8428382" cy="1761474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3338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move a file or directory to a different location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1907843"/>
              <a:ext cx="8083826" cy="36967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mv  &lt;source file or directory&gt;  &lt;destination&gt;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31509" y="4205610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Rename a file or directory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</a:t>
              </a: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mv  &lt;old name&gt;  &lt;new 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2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Deleting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remove or delete an empty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rmdir  &lt;directory 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remove or delete a file or directory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rm  &lt;options&gt;  &lt;file or directory 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752600" y="4675888"/>
            <a:ext cx="8610600" cy="131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-r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Recursive (Directory along with contents)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-f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Forcefully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4329197"/>
            <a:ext cx="1422400" cy="4308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31748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bldLvl="5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Some Other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28196" y="1496733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check date and time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date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3079421"/>
            <a:ext cx="8428382" cy="1730738"/>
            <a:chOff x="390941" y="1972031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90941" y="1972031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3099" y="2089422"/>
              <a:ext cx="8083826" cy="3398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change the date and time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6471" y="2772653"/>
              <a:ext cx="8083826" cy="3762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date –s “day month date hours min seconds”</a:t>
              </a:r>
            </a:p>
          </p:txBody>
        </p:sp>
      </p:grpSp>
      <p:grpSp>
        <p:nvGrpSpPr>
          <p:cNvPr id="12" name="Group 9"/>
          <p:cNvGrpSpPr/>
          <p:nvPr/>
        </p:nvGrpSpPr>
        <p:grpSpPr>
          <a:xfrm>
            <a:off x="1908316" y="509839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see the calendar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 | less  or # cal | more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39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File Viewing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contents of a file screen-wise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 &lt;filename&gt;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top lines of a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25023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 -5  &lt;filename&gt;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1908316" y="451232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bottom lines of a file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191137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 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  -3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6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File Viewing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28196" y="193357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find the location of file or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/ -iname &lt;file/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dir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28196" y="3640127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count the words, lines and characters of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25023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wc  install.log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7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2062765" y="3719850"/>
            <a:ext cx="2807595" cy="15197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 Mode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2045595" y="3715555"/>
            <a:ext cx="2807595" cy="15197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save your text here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6570372" y="3745606"/>
            <a:ext cx="2807595" cy="15197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Mode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555347" y="3717701"/>
            <a:ext cx="2807595" cy="15197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your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026" y="27302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 Editor modes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4292958" y="1313646"/>
            <a:ext cx="2807595" cy="1519707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Mode</a:t>
            </a: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1564945" y="1154136"/>
            <a:ext cx="2456597" cy="879381"/>
          </a:xfrm>
          <a:prstGeom prst="wedgeRoundRectCallout">
            <a:avLst>
              <a:gd name="adj1" fmla="val 78541"/>
              <a:gd name="adj2" fmla="val -3382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go into Ex mode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544994" y="1107073"/>
            <a:ext cx="3027476" cy="1595185"/>
          </a:xfrm>
          <a:prstGeom prst="wedgeRoundRectCallout">
            <a:avLst>
              <a:gd name="adj1" fmla="val -66929"/>
              <a:gd name="adj2" fmla="val -1477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just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 I, a, A, o, O 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enter into the insert mode from  the command mode</a:t>
            </a:r>
          </a:p>
        </p:txBody>
      </p:sp>
      <p:sp>
        <p:nvSpPr>
          <p:cNvPr id="11" name="AutoShape 20"/>
          <p:cNvSpPr>
            <a:spLocks noChangeArrowheads="1"/>
          </p:cNvSpPr>
          <p:nvPr/>
        </p:nvSpPr>
        <p:spPr bwMode="auto">
          <a:xfrm>
            <a:off x="3316289" y="4278312"/>
            <a:ext cx="2859087" cy="1890476"/>
          </a:xfrm>
          <a:prstGeom prst="wedgeRoundRectCallout">
            <a:avLst>
              <a:gd name="adj1" fmla="val 83204"/>
              <a:gd name="adj2" fmla="val -15824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</a:t>
            </a:r>
          </a:p>
          <a:p>
            <a:pPr algn="ctr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ESCAPE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return from the insert mode to command mode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5065714" y="4187825"/>
            <a:ext cx="2859087" cy="2008259"/>
          </a:xfrm>
          <a:prstGeom prst="wedgeRoundRectCallout">
            <a:avLst>
              <a:gd name="adj1" fmla="val -74764"/>
              <a:gd name="adj2" fmla="val -13866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 algn="ctr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 </a:t>
            </a:r>
          </a:p>
          <a:p>
            <a:pPr algn="ctr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ESCAPE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ct val="20000"/>
              </a:spcBef>
              <a:tabLst>
                <a:tab pos="1765300" algn="l"/>
              </a:tabLst>
              <a:defRPr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return from the excute mode to command mode</a:t>
            </a:r>
          </a:p>
        </p:txBody>
      </p:sp>
    </p:spTree>
    <p:extLst>
      <p:ext uri="{BB962C8B-B14F-4D97-AF65-F5344CB8AC3E}">
        <p14:creationId xmlns:p14="http://schemas.microsoft.com/office/powerpoint/2010/main" val="19417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 animBg="1"/>
      <p:bldP spid="12" grpId="0" animBg="1"/>
      <p:bldP spid="4" grpId="0" animBg="1"/>
      <p:bldP spid="8" grpId="0" animBg="1"/>
      <p:bldP spid="9" grpId="0" animBg="1"/>
      <p:bldP spid="11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2059814" y="2975213"/>
            <a:ext cx="7542972" cy="148255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 User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61199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232096" y="474260"/>
            <a:ext cx="6096000" cy="668740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753793" y="1536895"/>
            <a:ext cx="10261209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computing, a user is a person who uses a computer or Internet service.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will have a user account that identifies the user by a username. 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log on to a system, a user is required to authenticate himself with a password for the purposes of accounting, security, logging, and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28609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51" y="534572"/>
            <a:ext cx="6096000" cy="559558"/>
          </a:xfrm>
        </p:spPr>
        <p:txBody>
          <a:bodyPr>
            <a:no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Users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926844"/>
              </p:ext>
            </p:extLst>
          </p:nvPr>
        </p:nvGraphicFramePr>
        <p:xfrm>
          <a:off x="2931976" y="1299612"/>
          <a:ext cx="6328051" cy="4258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97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035148" y="569794"/>
            <a:ext cx="6096000" cy="5732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Users Database Files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66667" y="1607234"/>
            <a:ext cx="86106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information regarding the user is stored in the following files: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/etc/passwd 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/etc/shadow </a:t>
            </a:r>
          </a:p>
        </p:txBody>
      </p:sp>
    </p:spTree>
    <p:extLst>
      <p:ext uri="{BB962C8B-B14F-4D97-AF65-F5344CB8AC3E}">
        <p14:creationId xmlns:p14="http://schemas.microsoft.com/office/powerpoint/2010/main" val="138159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2308" y="188742"/>
            <a:ext cx="6096000" cy="457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Linux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143000"/>
            <a:ext cx="8610600" cy="49831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In 1990, Linus Torvalds, a graduate student form University of Helsinki designed a UNIX like kernel on 386 Intel machine and gave this to Open Source Foundation(OSF).</a:t>
            </a:r>
          </a:p>
        </p:txBody>
      </p:sp>
      <p:pic>
        <p:nvPicPr>
          <p:cNvPr id="4" name="Picture 4" descr="Linux-penguin-hu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8308" y="3014467"/>
            <a:ext cx="2512868" cy="297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889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948516" y="314260"/>
            <a:ext cx="6096000" cy="706781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 of /etc/passwd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786611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information of each user created is stored in a separate line in the file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/etc/passwd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Each record has seven fields separated by a : as given:-</a:t>
            </a:r>
          </a:p>
          <a:p>
            <a:pPr algn="ctr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ravi:x:1000:1000:prog:/home/ravi:/bin/bash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964804" y="3644350"/>
            <a:ext cx="2311402" cy="2286000"/>
            <a:chOff x="330199" y="3644348"/>
            <a:chExt cx="1649902" cy="2286000"/>
          </a:xfrm>
        </p:grpSpPr>
        <p:grpSp>
          <p:nvGrpSpPr>
            <p:cNvPr id="28" name="Group 7"/>
            <p:cNvGrpSpPr/>
            <p:nvPr/>
          </p:nvGrpSpPr>
          <p:grpSpPr>
            <a:xfrm rot="5400000">
              <a:off x="751992" y="4702239"/>
              <a:ext cx="806316" cy="1649902"/>
              <a:chOff x="400156" y="-271670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Password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rot="16200000" flipH="1">
              <a:off x="446159" y="4346713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168151" y="3544814"/>
            <a:ext cx="1431238" cy="2286000"/>
            <a:chOff x="1990037" y="3644348"/>
            <a:chExt cx="1431238" cy="2286000"/>
          </a:xfrm>
        </p:grpSpPr>
        <p:grpSp>
          <p:nvGrpSpPr>
            <p:cNvPr id="34" name="Group 7"/>
            <p:cNvGrpSpPr/>
            <p:nvPr/>
          </p:nvGrpSpPr>
          <p:grpSpPr>
            <a:xfrm rot="5400000">
              <a:off x="2302498" y="4811571"/>
              <a:ext cx="806316" cy="1431238"/>
              <a:chOff x="400156" y="-271670"/>
              <a:chExt cx="1328737" cy="128549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GID</a:t>
                </a: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rot="16200000" flipH="1">
              <a:off x="1996665" y="4346713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050164" y="3644350"/>
            <a:ext cx="2268336" cy="2285999"/>
            <a:chOff x="4830964" y="3644349"/>
            <a:chExt cx="1684135" cy="2285999"/>
          </a:xfrm>
        </p:grpSpPr>
        <p:grpSp>
          <p:nvGrpSpPr>
            <p:cNvPr id="40" name="Group 7"/>
            <p:cNvGrpSpPr/>
            <p:nvPr/>
          </p:nvGrpSpPr>
          <p:grpSpPr>
            <a:xfrm rot="5400000">
              <a:off x="5269874" y="4685122"/>
              <a:ext cx="806316" cy="1684135"/>
              <a:chOff x="400156" y="-271670"/>
              <a:chExt cx="1328737" cy="128549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Directory</a:t>
                </a:r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rot="16200000" flipH="1">
              <a:off x="4964041" y="4346714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735484" y="3645572"/>
            <a:ext cx="1431238" cy="1234543"/>
            <a:chOff x="-106016" y="3645571"/>
            <a:chExt cx="1431238" cy="1234543"/>
          </a:xfrm>
        </p:grpSpPr>
        <p:grpSp>
          <p:nvGrpSpPr>
            <p:cNvPr id="4" name="Group 7"/>
            <p:cNvGrpSpPr/>
            <p:nvPr/>
          </p:nvGrpSpPr>
          <p:grpSpPr>
            <a:xfrm rot="5400000">
              <a:off x="206445" y="3761337"/>
              <a:ext cx="806316" cy="1431238"/>
              <a:chOff x="400156" y="-271670"/>
              <a:chExt cx="1328737" cy="128549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418216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3255921" y="3597653"/>
            <a:ext cx="1431238" cy="1234543"/>
            <a:chOff x="1095516" y="3645571"/>
            <a:chExt cx="1431238" cy="1234543"/>
          </a:xfrm>
        </p:grpSpPr>
        <p:grpSp>
          <p:nvGrpSpPr>
            <p:cNvPr id="31" name="Group 7"/>
            <p:cNvGrpSpPr/>
            <p:nvPr/>
          </p:nvGrpSpPr>
          <p:grpSpPr>
            <a:xfrm rot="5400000">
              <a:off x="1407977" y="3761337"/>
              <a:ext cx="806316" cy="1431238"/>
              <a:chOff x="400156" y="-271670"/>
              <a:chExt cx="1328737" cy="128549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UID</a:t>
                </a: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 rot="16200000" flipH="1">
              <a:off x="1619748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664480" y="3597652"/>
            <a:ext cx="2333484" cy="1234544"/>
            <a:chOff x="2810016" y="3645571"/>
            <a:chExt cx="1761984" cy="1234544"/>
          </a:xfrm>
        </p:grpSpPr>
        <p:grpSp>
          <p:nvGrpSpPr>
            <p:cNvPr id="37" name="Group 7"/>
            <p:cNvGrpSpPr/>
            <p:nvPr/>
          </p:nvGrpSpPr>
          <p:grpSpPr>
            <a:xfrm rot="5400000">
              <a:off x="3287850" y="3595965"/>
              <a:ext cx="806316" cy="1761984"/>
              <a:chOff x="400156" y="-271670"/>
              <a:chExt cx="1328737" cy="128549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Comment</a:t>
                </a: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rot="16200000" flipH="1">
              <a:off x="3499621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8309668" y="3645572"/>
            <a:ext cx="1431238" cy="1234543"/>
            <a:chOff x="6950768" y="3645571"/>
            <a:chExt cx="1431238" cy="1234543"/>
          </a:xfrm>
        </p:grpSpPr>
        <p:grpSp>
          <p:nvGrpSpPr>
            <p:cNvPr id="43" name="Group 7"/>
            <p:cNvGrpSpPr/>
            <p:nvPr/>
          </p:nvGrpSpPr>
          <p:grpSpPr>
            <a:xfrm rot="5400000">
              <a:off x="7263229" y="3761337"/>
              <a:ext cx="806316" cy="1431238"/>
              <a:chOff x="400156" y="-271670"/>
              <a:chExt cx="1328737" cy="1285495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Shell</a:t>
                </a: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 rot="16200000" flipH="1">
              <a:off x="7475000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1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19553" y="407964"/>
            <a:ext cx="6096000" cy="61414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400908" y="1438422"/>
            <a:ext cx="8610600" cy="513853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When a user is created in Linux/UNIX, the following are also created by default: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200" dirty="0">
                <a:sym typeface="Wingdings" pitchFamily="2" charset="2"/>
              </a:rPr>
              <a:t>Home directory	/home/[username]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200" dirty="0">
                <a:sym typeface="Wingdings" pitchFamily="2" charset="2"/>
              </a:rPr>
              <a:t>Mail account		/var/spool/mail/[username]                         				           (if mail services are running)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200" dirty="0">
                <a:sym typeface="Wingdings" pitchFamily="2" charset="2"/>
              </a:rPr>
              <a:t>UPG ( User Primary group )</a:t>
            </a:r>
          </a:p>
        </p:txBody>
      </p:sp>
    </p:spTree>
    <p:extLst>
      <p:ext uri="{BB962C8B-B14F-4D97-AF65-F5344CB8AC3E}">
        <p14:creationId xmlns:p14="http://schemas.microsoft.com/office/powerpoint/2010/main" val="397869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1016309" y="3462276"/>
            <a:ext cx="1431238" cy="1298715"/>
            <a:chOff x="-144116" y="3721771"/>
            <a:chExt cx="1431238" cy="1234543"/>
          </a:xfrm>
        </p:grpSpPr>
        <p:grpSp>
          <p:nvGrpSpPr>
            <p:cNvPr id="11" name="Group 7"/>
            <p:cNvGrpSpPr/>
            <p:nvPr/>
          </p:nvGrpSpPr>
          <p:grpSpPr>
            <a:xfrm rot="5400000">
              <a:off x="168345" y="3837537"/>
              <a:ext cx="806316" cy="1431238"/>
              <a:chOff x="400156" y="-271670"/>
              <a:chExt cx="1328737" cy="128549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380116" y="39122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982005" y="365236"/>
            <a:ext cx="6096000" cy="55352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 of /etc/shadow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167618" y="1143000"/>
            <a:ext cx="1091653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This file contains the encrypted user password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Passwords are encrypted using SHA 512 default which can even be change</a:t>
            </a:r>
          </a:p>
          <a:p>
            <a:pPr algn="l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ravi:hjkadfhs8974ut/:16350:0:99999:7:::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896756" y="3472322"/>
            <a:ext cx="1980101" cy="2083030"/>
            <a:chOff x="1143000" y="4082064"/>
            <a:chExt cx="1980101" cy="1911785"/>
          </a:xfrm>
        </p:grpSpPr>
        <p:grpSp>
          <p:nvGrpSpPr>
            <p:cNvPr id="3" name="Group 7"/>
            <p:cNvGrpSpPr/>
            <p:nvPr/>
          </p:nvGrpSpPr>
          <p:grpSpPr>
            <a:xfrm rot="5400000">
              <a:off x="1729893" y="4600640"/>
              <a:ext cx="806316" cy="1980101"/>
              <a:chOff x="400156" y="-271670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Encrypted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Password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flipH="1">
              <a:off x="2141004" y="4082064"/>
              <a:ext cx="1586" cy="105646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227429" y="3270888"/>
            <a:ext cx="2163975" cy="1396330"/>
            <a:chOff x="3378200" y="3721771"/>
            <a:chExt cx="2163975" cy="1396330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3976301" y="3552226"/>
              <a:ext cx="967774" cy="2163975"/>
              <a:chOff x="400156" y="-271670"/>
              <a:chExt cx="1328737" cy="128549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days since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1970</a:t>
                </a: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 rot="16200000" flipH="1">
              <a:off x="4268801" y="39122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769780" y="3085720"/>
            <a:ext cx="2882893" cy="2982552"/>
            <a:chOff x="4762499" y="3024553"/>
            <a:chExt cx="2882893" cy="2982552"/>
          </a:xfrm>
        </p:grpSpPr>
        <p:grpSp>
          <p:nvGrpSpPr>
            <p:cNvPr id="9" name="Group 7"/>
            <p:cNvGrpSpPr/>
            <p:nvPr/>
          </p:nvGrpSpPr>
          <p:grpSpPr>
            <a:xfrm rot="5400000">
              <a:off x="5791196" y="4152909"/>
              <a:ext cx="825499" cy="2882893"/>
              <a:chOff x="400156" y="-271670"/>
              <a:chExt cx="1328736" cy="128549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00156" y="1984"/>
                <a:ext cx="1328736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 life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password</a:t>
                </a:r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6203945" y="3024553"/>
              <a:ext cx="7952" cy="211397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6728320" y="3235652"/>
            <a:ext cx="2844792" cy="1243934"/>
            <a:chOff x="4965699" y="3734471"/>
            <a:chExt cx="2844792" cy="1243934"/>
          </a:xfrm>
        </p:grpSpPr>
        <p:grpSp>
          <p:nvGrpSpPr>
            <p:cNvPr id="53" name="Group 7"/>
            <p:cNvGrpSpPr/>
            <p:nvPr/>
          </p:nvGrpSpPr>
          <p:grpSpPr>
            <a:xfrm rot="5400000">
              <a:off x="5975345" y="3143260"/>
              <a:ext cx="825499" cy="2844792"/>
              <a:chOff x="400156" y="-271670"/>
              <a:chExt cx="1328736" cy="128549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400156" y="1984"/>
                <a:ext cx="1328736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Maximum life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password</a:t>
                </a:r>
              </a:p>
            </p:txBody>
          </p:sp>
        </p:grpSp>
        <p:cxnSp>
          <p:nvCxnSpPr>
            <p:cNvPr id="63" name="Straight Arrow Connector 62"/>
            <p:cNvCxnSpPr/>
            <p:nvPr/>
          </p:nvCxnSpPr>
          <p:spPr>
            <a:xfrm rot="16200000" flipH="1">
              <a:off x="6196707" y="39249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142891" y="3235652"/>
            <a:ext cx="1765300" cy="2264466"/>
            <a:chOff x="7264400" y="3720548"/>
            <a:chExt cx="1765300" cy="2264466"/>
          </a:xfrm>
        </p:grpSpPr>
        <p:grpSp>
          <p:nvGrpSpPr>
            <p:cNvPr id="17" name="Group 7"/>
            <p:cNvGrpSpPr/>
            <p:nvPr/>
          </p:nvGrpSpPr>
          <p:grpSpPr>
            <a:xfrm rot="5400000">
              <a:off x="7743892" y="4699206"/>
              <a:ext cx="806316" cy="1765300"/>
              <a:chOff x="400156" y="-271670"/>
              <a:chExt cx="1328737" cy="1285495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Warning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Days</a:t>
                </a:r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>
            <a:xfrm rot="16200000" flipH="1">
              <a:off x="7438059" y="4421587"/>
              <a:ext cx="1417982" cy="1590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4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00089" y="1028677"/>
            <a:ext cx="8591825" cy="2489224"/>
            <a:chOff x="374375" y="3061784"/>
            <a:chExt cx="8428382" cy="1997786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 bwMode="auto">
            <a:xfrm>
              <a:off x="374375" y="3061784"/>
              <a:ext cx="8428382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5795" y="3091053"/>
              <a:ext cx="7338002" cy="34581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Adding a user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177" y="3521940"/>
              <a:ext cx="8051812" cy="130917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2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useradd  &lt;username&gt;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</a:t>
              </a:r>
              <a:r>
                <a:rPr lang="en-US" sz="2200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useradd  &lt;options&gt;  &lt;arguments&gt;  &lt;username&gt;</a:t>
              </a: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049215" y="253219"/>
            <a:ext cx="6096000" cy="55955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a User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733800"/>
            <a:ext cx="87503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-u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UID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Primary  group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-o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Override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Secondary group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-c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Comment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-d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Home directory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-s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Shell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35179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6579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05486" y="317891"/>
            <a:ext cx="6096000" cy="665983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File Viewing Commands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08316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contents of a file screen-wise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less  &lt;filename&gt;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08316" y="2985034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top lines of a file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25023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head    &lt;filename&gt;</a:t>
              </a:r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1908316" y="451232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view the bottom lines of a file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19" y="1911375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 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tail   &lt;filename&gt;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9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810064" y="400979"/>
            <a:ext cx="6096000" cy="61641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 Password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Creating  or changing a user’s password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passwd  &lt;username&gt; 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1875748" y="3619243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8" name="Rounded Rectangle 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find a user’s password encryption tool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passwd  -S &lt;username&gt; </a:t>
              </a:r>
              <a:endPara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0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752600" y="5092700"/>
            <a:ext cx="8610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Note: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 options of ‘useradd’ command  can be used with   	‘usermod’  </a:t>
            </a: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08538" y="404601"/>
            <a:ext cx="6096000" cy="70918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Modifying a User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-l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Change the login name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-L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Lock the account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-U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Unlock the account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98320" y="1113789"/>
            <a:ext cx="9272954" cy="1691403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3477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Modifying user properties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548" y="1889304"/>
              <a:ext cx="8195914" cy="3849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usermod  &lt;options&gt;  &lt;arguments&gt;  &lt;username&gt;</a:t>
              </a:r>
              <a:r>
                <a: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9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5"/>
      <p:bldP spid="20" grpId="0" build="p" bldLvl="5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78877" y="327367"/>
            <a:ext cx="6096000" cy="61641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Deleting a User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+mj-lt"/>
                <a:sym typeface="Wingdings" pitchFamily="2" charset="2"/>
              </a:rPr>
              <a:t>-r		</a:t>
            </a:r>
            <a:r>
              <a:rPr lang="en-US" sz="2400" b="1" dirty="0">
                <a:latin typeface="+mj-lt"/>
                <a:sym typeface="Wingdings" pitchFamily="2" charset="2"/>
              </a:rPr>
              <a:t> recursively (deletes the home directory and mailbox also)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+mj-lt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631851" y="1097280"/>
            <a:ext cx="9664505" cy="1766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Deleting a user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077199" cy="66571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[root@comp1 ~]#  </a:t>
              </a:r>
              <a:r>
                <a:rPr lang="en-US" sz="2400" b="1" dirty="0">
                  <a:latin typeface="+mj-lt"/>
                </a:rPr>
                <a:t>userdel  &lt;options&gt;  &lt;arguments&gt;  &lt;username&gt; 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06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936674" y="400979"/>
            <a:ext cx="6096000" cy="61641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Adding  user on GUI Mode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+mj-lt"/>
                </a:rPr>
                <a:t>Adding, Modifying and Deleting  a user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latin typeface="+mj-lt"/>
                </a:rPr>
                <a:t>[root@comp1 ~]#  </a:t>
              </a:r>
              <a:r>
                <a:rPr lang="en-US" sz="2400" b="1" dirty="0">
                  <a:latin typeface="+mj-lt"/>
                </a:rPr>
                <a:t>system-config-users  &amp;</a:t>
              </a:r>
              <a:endParaRPr lang="en-US" sz="22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2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2343150" y="2806262"/>
            <a:ext cx="7542972" cy="174243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Group 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2130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800" y="76200"/>
            <a:ext cx="6096000" cy="4572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Distributions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5444" y="610746"/>
            <a:ext cx="10228252" cy="5319230"/>
            <a:chOff x="535637" y="1360007"/>
            <a:chExt cx="10228252" cy="5319230"/>
          </a:xfrm>
        </p:grpSpPr>
        <p:pic>
          <p:nvPicPr>
            <p:cNvPr id="4" name="Picture 3" descr="debian-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212" y="1360007"/>
              <a:ext cx="927172" cy="1354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logo-tex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05248" y="5613327"/>
              <a:ext cx="2558641" cy="662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7" descr="redha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4838" y="1428222"/>
              <a:ext cx="1558783" cy="1724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8" descr="turbolinux_logo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7675" y="5980737"/>
              <a:ext cx="2400300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9" descr="ubuntu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5637" y="4106271"/>
              <a:ext cx="2286000" cy="1028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28678" y="3516711"/>
              <a:ext cx="2770014" cy="996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6" name="Picture 2" descr="sla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012" y="679328"/>
            <a:ext cx="1483197" cy="145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u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70" y="1085388"/>
            <a:ext cx="1725752" cy="103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pp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29" y="2766011"/>
            <a:ext cx="1232208" cy="127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ndriv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778" y="954110"/>
            <a:ext cx="1659315" cy="123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28" y="2972085"/>
            <a:ext cx="1784328" cy="126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79" y="4799033"/>
            <a:ext cx="1730326" cy="12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rdinux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5046343"/>
            <a:ext cx="1541569" cy="135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761740" y="482600"/>
            <a:ext cx="8596668" cy="1320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161756" y="1480319"/>
            <a:ext cx="10176803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is a collection of user to whom the same permissions are to be applied.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There are two types of groups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Primary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6604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781930" y="1607234"/>
            <a:ext cx="11410070" cy="5138530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Red Hat Linux uses a User Private Group (UPG) Scheme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When a user is created a group with the same name as the username is also created.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This becomes the primary group for that user.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 user can have only one primary group.</a:t>
            </a:r>
          </a:p>
        </p:txBody>
      </p:sp>
    </p:spTree>
    <p:extLst>
      <p:ext uri="{BB962C8B-B14F-4D97-AF65-F5344CB8AC3E}">
        <p14:creationId xmlns:p14="http://schemas.microsoft.com/office/powerpoint/2010/main" val="350204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18161" y="41186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 of /etc/group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6106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information of each group created is stored in a separate line in the file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/etc/group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Each record has four fields separated by : as given:-</a:t>
            </a:r>
          </a:p>
          <a:p>
            <a:pPr algn="ctr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sales:x:1000:sachin,kumar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99000" y="3644350"/>
            <a:ext cx="2217685" cy="2286000"/>
            <a:chOff x="330199" y="3644348"/>
            <a:chExt cx="1649902" cy="2286000"/>
          </a:xfrm>
        </p:grpSpPr>
        <p:grpSp>
          <p:nvGrpSpPr>
            <p:cNvPr id="28" name="Group 7"/>
            <p:cNvGrpSpPr/>
            <p:nvPr/>
          </p:nvGrpSpPr>
          <p:grpSpPr>
            <a:xfrm rot="5400000">
              <a:off x="751992" y="4702239"/>
              <a:ext cx="806316" cy="1649902"/>
              <a:chOff x="400156" y="-271670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Mask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Password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rot="16200000" flipH="1">
              <a:off x="446159" y="4346713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227964" y="3644350"/>
            <a:ext cx="2548174" cy="2285999"/>
            <a:chOff x="4830964" y="3644349"/>
            <a:chExt cx="1684135" cy="2285999"/>
          </a:xfrm>
        </p:grpSpPr>
        <p:grpSp>
          <p:nvGrpSpPr>
            <p:cNvPr id="40" name="Group 7"/>
            <p:cNvGrpSpPr/>
            <p:nvPr/>
          </p:nvGrpSpPr>
          <p:grpSpPr>
            <a:xfrm rot="5400000">
              <a:off x="5269874" y="4685122"/>
              <a:ext cx="806316" cy="1684135"/>
              <a:chOff x="400156" y="-271670"/>
              <a:chExt cx="1328737" cy="128549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Secondary Members</a:t>
                </a:r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>
            <a:xfrm rot="16200000" flipH="1">
              <a:off x="4964041" y="4346714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802846" y="3648829"/>
            <a:ext cx="1763591" cy="1234543"/>
            <a:chOff x="-106016" y="3645571"/>
            <a:chExt cx="1431238" cy="1234543"/>
          </a:xfrm>
        </p:grpSpPr>
        <p:grpSp>
          <p:nvGrpSpPr>
            <p:cNvPr id="4" name="Group 7"/>
            <p:cNvGrpSpPr/>
            <p:nvPr/>
          </p:nvGrpSpPr>
          <p:grpSpPr>
            <a:xfrm rot="5400000">
              <a:off x="206445" y="3761337"/>
              <a:ext cx="806316" cy="1431238"/>
              <a:chOff x="400156" y="-271670"/>
              <a:chExt cx="1328737" cy="128549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418216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690725" y="3644349"/>
            <a:ext cx="1431238" cy="1234543"/>
            <a:chOff x="1095516" y="3645571"/>
            <a:chExt cx="1431238" cy="1234543"/>
          </a:xfrm>
        </p:grpSpPr>
        <p:grpSp>
          <p:nvGrpSpPr>
            <p:cNvPr id="31" name="Group 7"/>
            <p:cNvGrpSpPr/>
            <p:nvPr/>
          </p:nvGrpSpPr>
          <p:grpSpPr>
            <a:xfrm rot="5400000">
              <a:off x="1407977" y="3761337"/>
              <a:ext cx="806316" cy="1431238"/>
              <a:chOff x="400156" y="-271670"/>
              <a:chExt cx="1328737" cy="128549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GID</a:t>
                </a: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 rot="16200000" flipH="1">
              <a:off x="1619748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64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594735" y="338835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 of /etc/gshadow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6106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This file contains the encrypted group password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sym typeface="Wingdings" pitchFamily="2" charset="2"/>
              </a:rPr>
              <a:t>Passwords are encrypted using MD5 (Message Digest Version 5) Algorithm</a:t>
            </a:r>
          </a:p>
          <a:p>
            <a:pPr algn="l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4000" dirty="0">
                <a:solidFill>
                  <a:srgbClr val="FF0000"/>
                </a:solidFill>
                <a:sym typeface="Wingdings" pitchFamily="2" charset="2"/>
              </a:rPr>
              <a:t>sales:hjkadfhs8:admin:sachin,kumar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dirty="0">
              <a:sym typeface="Wingdings" pitchFamily="2" charset="2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671215" y="3311034"/>
            <a:ext cx="2479137" cy="2459837"/>
            <a:chOff x="1143000" y="3534012"/>
            <a:chExt cx="1980101" cy="2459837"/>
          </a:xfrm>
        </p:grpSpPr>
        <p:grpSp>
          <p:nvGrpSpPr>
            <p:cNvPr id="3" name="Group 7"/>
            <p:cNvGrpSpPr/>
            <p:nvPr/>
          </p:nvGrpSpPr>
          <p:grpSpPr>
            <a:xfrm rot="5400000">
              <a:off x="1729893" y="4600640"/>
              <a:ext cx="806316" cy="1980101"/>
              <a:chOff x="400156" y="-271670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Encrypted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Password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>
              <a:off x="2133051" y="3534012"/>
              <a:ext cx="7953" cy="16045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464386" y="3306410"/>
            <a:ext cx="1862552" cy="1234543"/>
            <a:chOff x="-144116" y="3721771"/>
            <a:chExt cx="1431238" cy="1234543"/>
          </a:xfrm>
        </p:grpSpPr>
        <p:grpSp>
          <p:nvGrpSpPr>
            <p:cNvPr id="11" name="Group 7"/>
            <p:cNvGrpSpPr/>
            <p:nvPr/>
          </p:nvGrpSpPr>
          <p:grpSpPr>
            <a:xfrm rot="5400000">
              <a:off x="168345" y="3837537"/>
              <a:ext cx="806316" cy="1431238"/>
              <a:chOff x="400156" y="-271670"/>
              <a:chExt cx="1328737" cy="128549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Group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name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380116" y="39122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701175" y="2994215"/>
            <a:ext cx="3357661" cy="1685801"/>
            <a:chOff x="3378200" y="3721771"/>
            <a:chExt cx="2163975" cy="1396330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3976301" y="3552226"/>
              <a:ext cx="967774" cy="2163975"/>
              <a:chOff x="400156" y="-271670"/>
              <a:chExt cx="1328737" cy="128549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List of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administrative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members</a:t>
                </a: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 rot="16200000" flipH="1">
              <a:off x="4268801" y="39122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344064" y="3272417"/>
            <a:ext cx="2937172" cy="1396330"/>
            <a:chOff x="3378200" y="3721771"/>
            <a:chExt cx="2163975" cy="1396330"/>
          </a:xfrm>
        </p:grpSpPr>
        <p:grpSp>
          <p:nvGrpSpPr>
            <p:cNvPr id="37" name="Group 7"/>
            <p:cNvGrpSpPr/>
            <p:nvPr/>
          </p:nvGrpSpPr>
          <p:grpSpPr>
            <a:xfrm rot="5400000">
              <a:off x="3976301" y="3552227"/>
              <a:ext cx="967774" cy="2163974"/>
              <a:chOff x="400156" y="-271670"/>
              <a:chExt cx="1328737" cy="1285495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List of 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200" b="1" dirty="0"/>
                  <a:t>members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16200000" flipH="1">
              <a:off x="4268801" y="39122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798321" y="1237957"/>
            <a:ext cx="8921261" cy="2229811"/>
            <a:chOff x="374375" y="3061784"/>
            <a:chExt cx="8655234" cy="1997786"/>
          </a:xfrm>
          <a:solidFill>
            <a:srgbClr val="92D050"/>
          </a:solidFill>
        </p:grpSpPr>
        <p:sp>
          <p:nvSpPr>
            <p:cNvPr id="14" name="Rounded Rectangle 13"/>
            <p:cNvSpPr/>
            <p:nvPr/>
          </p:nvSpPr>
          <p:spPr bwMode="auto">
            <a:xfrm>
              <a:off x="374375" y="3061784"/>
              <a:ext cx="8655234" cy="1997786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3816" y="3091053"/>
              <a:ext cx="7957629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Creating a group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723" y="3574753"/>
              <a:ext cx="8399349" cy="11167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groupadd  &lt;group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</a:p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groupadd  &lt;options&gt;  &lt;arguments&gt;  &lt;grpname&gt; 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803943" y="209273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Creating a Group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911600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GID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-o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Override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36195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3596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950759" cy="1320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Modifying a Group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599" y="3251200"/>
            <a:ext cx="896526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2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GID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-o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Override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-n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Group 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80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98319" y="1457739"/>
            <a:ext cx="8949397" cy="1364975"/>
            <a:chOff x="371061" y="1457738"/>
            <a:chExt cx="8428382" cy="1364975"/>
          </a:xfrm>
          <a:solidFill>
            <a:srgbClr val="92D050"/>
          </a:solidFill>
          <a:effectLst/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Modifying a group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20" y="2034207"/>
              <a:ext cx="8077198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groupmod  &lt;option&gt;  &lt;arguments&gt;  &lt;grpname&gt; 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30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77334" y="401956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Deleting a Group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Deleting a group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groupdel  &lt;group name&gt;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52600" y="3006399"/>
            <a:ext cx="844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cannot be deleted if it has primary members.</a:t>
            </a:r>
          </a:p>
        </p:txBody>
      </p:sp>
    </p:spTree>
    <p:extLst>
      <p:ext uri="{BB962C8B-B14F-4D97-AF65-F5344CB8AC3E}">
        <p14:creationId xmlns:p14="http://schemas.microsoft.com/office/powerpoint/2010/main" val="305642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Membership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1752600" y="3251200"/>
            <a:ext cx="86106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spcCol="50292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prstClr val="black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-M	</a:t>
            </a: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Add multiple users to the group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prstClr val="black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-A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Adds a group administrator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-a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Add a user to the group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-d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Delete a user from the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2959101"/>
            <a:ext cx="1422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19" y="1457739"/>
            <a:ext cx="9216683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membership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8" y="2034207"/>
              <a:ext cx="823622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gpasswd  &lt;option&gt;  &lt;arguments&gt;  &lt;grpname&gt; 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77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 bldLvl="5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6996" y="44515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Managing Groups Using (GUI)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826455" y="1978244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Managing groups using (gui)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system-config-users  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25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2343150" y="2266121"/>
            <a:ext cx="7542972" cy="282271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Basic File </a:t>
            </a:r>
          </a:p>
          <a:p>
            <a:pPr algn="ctr">
              <a:defRPr/>
            </a:pPr>
            <a:r>
              <a:rPr lang="en-US" sz="36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Permissions</a:t>
            </a:r>
          </a:p>
        </p:txBody>
      </p:sp>
    </p:spTree>
    <p:extLst>
      <p:ext uri="{BB962C8B-B14F-4D97-AF65-F5344CB8AC3E}">
        <p14:creationId xmlns:p14="http://schemas.microsoft.com/office/powerpoint/2010/main" val="292770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32217"/>
              </p:ext>
            </p:extLst>
          </p:nvPr>
        </p:nvGraphicFramePr>
        <p:xfrm>
          <a:off x="593455" y="1105512"/>
          <a:ext cx="8719358" cy="5112407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359679">
                  <a:extLst>
                    <a:ext uri="{9D8B030D-6E8A-4147-A177-3AD203B41FA5}">
                      <a16:colId xmlns:a16="http://schemas.microsoft.com/office/drawing/2014/main" val="4143263848"/>
                    </a:ext>
                  </a:extLst>
                </a:gridCol>
                <a:gridCol w="4359679">
                  <a:extLst>
                    <a:ext uri="{9D8B030D-6E8A-4147-A177-3AD203B41FA5}">
                      <a16:colId xmlns:a16="http://schemas.microsoft.com/office/drawing/2014/main" val="2804614596"/>
                    </a:ext>
                  </a:extLst>
                </a:gridCol>
              </a:tblGrid>
              <a:tr h="391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Editions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Commercial Editions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292276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 Hat 1 to Red Hat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529055"/>
                  </a:ext>
                </a:extLst>
              </a:tr>
              <a:tr h="6851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  <a:r>
                        <a:rPr lang="en-US" baseline="0" dirty="0"/>
                        <a:t> Hat Enterprise Linux</a:t>
                      </a:r>
                    </a:p>
                    <a:p>
                      <a:pPr algn="ctr"/>
                      <a:r>
                        <a:rPr lang="en-US" dirty="0"/>
                        <a:t>RHEL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040770"/>
                  </a:ext>
                </a:extLst>
              </a:tr>
              <a:tr h="6476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RHEL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473718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3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RHEL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029798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401689"/>
                  </a:ext>
                </a:extLst>
              </a:tr>
              <a:tr h="6476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RHEL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559664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Fedora core 6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RHEL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296768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Fedora 7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712263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Fedora</a:t>
                      </a:r>
                      <a:r>
                        <a:rPr lang="en-US" baseline="0" dirty="0"/>
                        <a:t> 8 to Fedora 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RHEL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187522"/>
                  </a:ext>
                </a:extLst>
              </a:tr>
              <a:tr h="3914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Fedora 19 to Fedora 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RHEL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449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3455" y="276050"/>
            <a:ext cx="49173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Hat Linux Versions</a:t>
            </a:r>
            <a:endParaRPr lang="en-IN" sz="36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7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393895" y="2470752"/>
            <a:ext cx="11535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>
                <a:prstClr val="black"/>
              </a:buClr>
              <a:defRPr/>
            </a:pPr>
            <a:r>
              <a:rPr lang="nl-NL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 rw-r--r--  1   root  root  1229  oct 29 17:44  </a:t>
            </a:r>
            <a:r>
              <a:rPr lang="nl-NL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reports</a:t>
            </a:r>
            <a:endParaRPr lang="en-US" sz="3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45318" y="412752"/>
            <a:ext cx="8596668" cy="13208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File and Directory Attributes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52600" y="1143001"/>
            <a:ext cx="8610600" cy="985345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Unix/Linux files have 8 attributes that can be seen with ls –ld command</a:t>
            </a:r>
          </a:p>
        </p:txBody>
      </p:sp>
      <p:grpSp>
        <p:nvGrpSpPr>
          <p:cNvPr id="2" name="Group 69"/>
          <p:cNvGrpSpPr/>
          <p:nvPr/>
        </p:nvGrpSpPr>
        <p:grpSpPr>
          <a:xfrm>
            <a:off x="1486179" y="3434154"/>
            <a:ext cx="2044701" cy="2286001"/>
            <a:chOff x="330200" y="3644348"/>
            <a:chExt cx="1649902" cy="2286001"/>
          </a:xfrm>
        </p:grpSpPr>
        <p:grpSp>
          <p:nvGrpSpPr>
            <p:cNvPr id="3" name="Group 7"/>
            <p:cNvGrpSpPr/>
            <p:nvPr/>
          </p:nvGrpSpPr>
          <p:grpSpPr>
            <a:xfrm rot="5400000">
              <a:off x="751993" y="4702240"/>
              <a:ext cx="806316" cy="1649902"/>
              <a:chOff x="400156" y="-271671"/>
              <a:chExt cx="1328737" cy="128549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5" y="23604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Permission</a:t>
                </a:r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rot="16200000" flipH="1">
              <a:off x="446159" y="4346713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68"/>
          <p:cNvGrpSpPr/>
          <p:nvPr/>
        </p:nvGrpSpPr>
        <p:grpSpPr>
          <a:xfrm>
            <a:off x="703983" y="3332474"/>
            <a:ext cx="1431238" cy="1234543"/>
            <a:chOff x="-106016" y="3645571"/>
            <a:chExt cx="1431238" cy="1234543"/>
          </a:xfrm>
        </p:grpSpPr>
        <p:grpSp>
          <p:nvGrpSpPr>
            <p:cNvPr id="11" name="Group 7"/>
            <p:cNvGrpSpPr/>
            <p:nvPr/>
          </p:nvGrpSpPr>
          <p:grpSpPr>
            <a:xfrm rot="5400000">
              <a:off x="206445" y="3761337"/>
              <a:ext cx="806316" cy="1431238"/>
              <a:chOff x="400156" y="-271670"/>
              <a:chExt cx="1328737" cy="128549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418216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866000" y="3332475"/>
            <a:ext cx="1431238" cy="1234543"/>
            <a:chOff x="1349516" y="3645571"/>
            <a:chExt cx="1431238" cy="1234543"/>
          </a:xfrm>
        </p:grpSpPr>
        <p:grpSp>
          <p:nvGrpSpPr>
            <p:cNvPr id="13" name="Group 7"/>
            <p:cNvGrpSpPr/>
            <p:nvPr/>
          </p:nvGrpSpPr>
          <p:grpSpPr>
            <a:xfrm rot="5400000">
              <a:off x="1661977" y="3761337"/>
              <a:ext cx="806316" cy="1431238"/>
              <a:chOff x="400156" y="-271670"/>
              <a:chExt cx="1328737" cy="128549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Links</a:t>
                </a:r>
              </a:p>
            </p:txBody>
          </p:sp>
        </p:grpSp>
        <p:cxnSp>
          <p:nvCxnSpPr>
            <p:cNvPr id="64" name="Straight Arrow Connector 63"/>
            <p:cNvCxnSpPr/>
            <p:nvPr/>
          </p:nvCxnSpPr>
          <p:spPr>
            <a:xfrm rot="16200000" flipH="1">
              <a:off x="1873748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440809" y="3250430"/>
            <a:ext cx="2079484" cy="1548728"/>
            <a:chOff x="2505216" y="3531271"/>
            <a:chExt cx="2079484" cy="1548728"/>
          </a:xfrm>
        </p:grpSpPr>
        <p:grpSp>
          <p:nvGrpSpPr>
            <p:cNvPr id="15" name="Group 7"/>
            <p:cNvGrpSpPr/>
            <p:nvPr/>
          </p:nvGrpSpPr>
          <p:grpSpPr>
            <a:xfrm rot="5400000">
              <a:off x="2984707" y="3480007"/>
              <a:ext cx="1120501" cy="2079484"/>
              <a:chOff x="400156" y="-271670"/>
              <a:chExt cx="1328737" cy="128549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Owner’s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Primary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</a:t>
                </a: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>
            <a:xfrm rot="16200000" flipH="1">
              <a:off x="3353571" y="3721618"/>
              <a:ext cx="382775" cy="208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258206" y="3377874"/>
            <a:ext cx="2578100" cy="1294729"/>
            <a:chOff x="4445000" y="3645571"/>
            <a:chExt cx="2578100" cy="1294729"/>
          </a:xfrm>
        </p:grpSpPr>
        <p:grpSp>
          <p:nvGrpSpPr>
            <p:cNvPr id="17" name="Group 7"/>
            <p:cNvGrpSpPr/>
            <p:nvPr/>
          </p:nvGrpSpPr>
          <p:grpSpPr>
            <a:xfrm rot="5400000">
              <a:off x="5300799" y="3217999"/>
              <a:ext cx="866502" cy="2578100"/>
              <a:chOff x="400156" y="-271670"/>
              <a:chExt cx="1328737" cy="1285495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5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Modification </a:t>
                </a:r>
              </a:p>
              <a:p>
                <a:pPr algn="ctr"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Date and Time</a:t>
                </a:r>
              </a:p>
            </p:txBody>
          </p:sp>
        </p:grpSp>
        <p:cxnSp>
          <p:nvCxnSpPr>
            <p:cNvPr id="68" name="Straight Arrow Connector 67"/>
            <p:cNvCxnSpPr/>
            <p:nvPr/>
          </p:nvCxnSpPr>
          <p:spPr>
            <a:xfrm rot="16200000" flipH="1">
              <a:off x="5542663" y="3836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9"/>
          <p:cNvGrpSpPr/>
          <p:nvPr/>
        </p:nvGrpSpPr>
        <p:grpSpPr>
          <a:xfrm>
            <a:off x="1902964" y="1935390"/>
            <a:ext cx="8428382" cy="663162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43" name="Rounded Rectangle 42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3219" y="1601585"/>
              <a:ext cx="8195914" cy="9819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  -ld  reports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546714" y="3264407"/>
            <a:ext cx="1874635" cy="2121452"/>
            <a:chOff x="6786764" y="3580849"/>
            <a:chExt cx="1874635" cy="2121452"/>
          </a:xfrm>
        </p:grpSpPr>
        <p:grpSp>
          <p:nvGrpSpPr>
            <p:cNvPr id="49" name="Group 7"/>
            <p:cNvGrpSpPr/>
            <p:nvPr/>
          </p:nvGrpSpPr>
          <p:grpSpPr>
            <a:xfrm rot="5400000">
              <a:off x="7403199" y="4444100"/>
              <a:ext cx="641766" cy="1874635"/>
              <a:chOff x="400156" y="-271670"/>
              <a:chExt cx="1328737" cy="1285495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File Name</a:t>
                </a: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>
            <a:xfrm rot="16200000" flipH="1">
              <a:off x="7015092" y="4282464"/>
              <a:ext cx="1417982" cy="1475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888851" y="3345129"/>
            <a:ext cx="1431238" cy="2277165"/>
            <a:chOff x="3648216" y="3644349"/>
            <a:chExt cx="1431238" cy="2277165"/>
          </a:xfrm>
        </p:grpSpPr>
        <p:cxnSp>
          <p:nvCxnSpPr>
            <p:cNvPr id="56" name="Straight Arrow Connector 55"/>
            <p:cNvCxnSpPr/>
            <p:nvPr/>
          </p:nvCxnSpPr>
          <p:spPr>
            <a:xfrm rot="16200000" flipH="1">
              <a:off x="3654844" y="4345964"/>
              <a:ext cx="1417982" cy="1475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7"/>
            <p:cNvGrpSpPr/>
            <p:nvPr/>
          </p:nvGrpSpPr>
          <p:grpSpPr>
            <a:xfrm rot="5400000">
              <a:off x="3960677" y="4802737"/>
              <a:ext cx="806316" cy="1431238"/>
              <a:chOff x="400156" y="-271670"/>
              <a:chExt cx="1328737" cy="128549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(Bytes)</a:t>
                </a:r>
              </a:p>
            </p:txBody>
          </p:sp>
        </p:grpSp>
      </p:grpSp>
      <p:sp>
        <p:nvSpPr>
          <p:cNvPr id="72" name="Oval 71"/>
          <p:cNvSpPr/>
          <p:nvPr/>
        </p:nvSpPr>
        <p:spPr bwMode="auto">
          <a:xfrm>
            <a:off x="1493391" y="2734248"/>
            <a:ext cx="1874432" cy="648723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06601" y="5972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71"/>
          <p:cNvGrpSpPr/>
          <p:nvPr/>
        </p:nvGrpSpPr>
        <p:grpSpPr>
          <a:xfrm>
            <a:off x="3732035" y="3358394"/>
            <a:ext cx="1431238" cy="2286000"/>
            <a:chOff x="1990037" y="3644348"/>
            <a:chExt cx="1431238" cy="2286000"/>
          </a:xfrm>
        </p:grpSpPr>
        <p:grpSp>
          <p:nvGrpSpPr>
            <p:cNvPr id="7" name="Group 7"/>
            <p:cNvGrpSpPr/>
            <p:nvPr/>
          </p:nvGrpSpPr>
          <p:grpSpPr>
            <a:xfrm rot="5400000">
              <a:off x="2302498" y="4811571"/>
              <a:ext cx="806316" cy="1431238"/>
              <a:chOff x="400156" y="-271670"/>
              <a:chExt cx="1328737" cy="128549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7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Owner</a:t>
                </a: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rot="16200000" flipH="1">
              <a:off x="1996665" y="4346713"/>
              <a:ext cx="1417982" cy="1325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1747340" y="5709881"/>
            <a:ext cx="8610600" cy="98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Note: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Only the owner or the root can change the permissions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7131324" y="2598936"/>
            <a:ext cx="2603671" cy="750507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04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2" grpId="0" animBg="1"/>
      <p:bldP spid="53" grpId="0" build="p"/>
      <p:bldP spid="6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Access Levels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752600" y="1143000"/>
            <a:ext cx="8610600" cy="158750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            rwx            rwx            rwx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93171" y="1997407"/>
            <a:ext cx="2424924" cy="2350770"/>
            <a:chOff x="75350" y="1969171"/>
            <a:chExt cx="2490050" cy="3631529"/>
          </a:xfrm>
        </p:grpSpPr>
        <p:grpSp>
          <p:nvGrpSpPr>
            <p:cNvPr id="9" name="Group 7"/>
            <p:cNvGrpSpPr/>
            <p:nvPr/>
          </p:nvGrpSpPr>
          <p:grpSpPr>
            <a:xfrm rot="5400000">
              <a:off x="-281275" y="2754025"/>
              <a:ext cx="3203300" cy="2490050"/>
              <a:chOff x="400156" y="301446"/>
              <a:chExt cx="1328737" cy="738187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0156" y="301446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710283" y="312111"/>
                <a:ext cx="708483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</a:t>
                </a:r>
              </a:p>
              <a:p>
                <a:pPr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     files</a:t>
                </a:r>
              </a:p>
              <a:p>
                <a:pPr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    directories</a:t>
                </a:r>
              </a:p>
              <a:p>
                <a:pPr defTabSz="9779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     links</a:t>
                </a: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rot="16200000" flipH="1">
              <a:off x="1104016" y="21596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845316" y="1969171"/>
            <a:ext cx="2079484" cy="1561430"/>
            <a:chOff x="4321316" y="2121571"/>
            <a:chExt cx="2079484" cy="1561430"/>
          </a:xfrm>
        </p:grpSpPr>
        <p:cxnSp>
          <p:nvCxnSpPr>
            <p:cNvPr id="64" name="Straight Arrow Connector 63"/>
            <p:cNvCxnSpPr/>
            <p:nvPr/>
          </p:nvCxnSpPr>
          <p:spPr>
            <a:xfrm rot="16200000" flipH="1">
              <a:off x="5150348" y="2312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7"/>
            <p:cNvGrpSpPr/>
            <p:nvPr/>
          </p:nvGrpSpPr>
          <p:grpSpPr>
            <a:xfrm rot="5400000">
              <a:off x="4800807" y="2083009"/>
              <a:ext cx="1120501" cy="2079484"/>
              <a:chOff x="400156" y="-271670"/>
              <a:chExt cx="1328737" cy="1285495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Owner’s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Primary </a:t>
                </a:r>
              </a:p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8029716" y="1969171"/>
            <a:ext cx="2079484" cy="1561430"/>
            <a:chOff x="4321316" y="2121571"/>
            <a:chExt cx="2079484" cy="156143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5150348" y="2312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7"/>
            <p:cNvGrpSpPr/>
            <p:nvPr/>
          </p:nvGrpSpPr>
          <p:grpSpPr>
            <a:xfrm rot="5400000">
              <a:off x="4800807" y="2083009"/>
              <a:ext cx="1120501" cy="2079484"/>
              <a:chOff x="400156" y="-271670"/>
              <a:chExt cx="1328737" cy="1285495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Others</a:t>
                </a: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3660916" y="1969171"/>
            <a:ext cx="2079484" cy="1561430"/>
            <a:chOff x="4321316" y="2121571"/>
            <a:chExt cx="2079484" cy="1561430"/>
          </a:xfrm>
        </p:grpSpPr>
        <p:cxnSp>
          <p:nvCxnSpPr>
            <p:cNvPr id="39" name="Straight Arrow Connector 38"/>
            <p:cNvCxnSpPr/>
            <p:nvPr/>
          </p:nvCxnSpPr>
          <p:spPr>
            <a:xfrm rot="16200000" flipH="1">
              <a:off x="5150348" y="2312077"/>
              <a:ext cx="382775" cy="176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7"/>
            <p:cNvGrpSpPr/>
            <p:nvPr/>
          </p:nvGrpSpPr>
          <p:grpSpPr>
            <a:xfrm rot="5400000">
              <a:off x="4800807" y="2083009"/>
              <a:ext cx="1120501" cy="2079484"/>
              <a:chOff x="400156" y="-271670"/>
              <a:chExt cx="1328737" cy="1285495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Owner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3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Access Modes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607191"/>
              </p:ext>
            </p:extLst>
          </p:nvPr>
        </p:nvGraphicFramePr>
        <p:xfrm>
          <a:off x="3260449" y="1468921"/>
          <a:ext cx="5671102" cy="3920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3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DC4A49-19AB-4DDF-92CE-7C63E873FA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F030EC-DD0E-4545-8981-054EB11F1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F00A4F-C6D2-4183-9C8F-C91E9FF1F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ACB9BF-20E0-4195-814C-C9F39D02C1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0F7BC8-488E-4EF5-BAAA-5B460DF3CC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063" y="468923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Access Modes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61852"/>
              </p:ext>
            </p:extLst>
          </p:nvPr>
        </p:nvGraphicFramePr>
        <p:xfrm>
          <a:off x="1640302" y="2114453"/>
          <a:ext cx="7898524" cy="27127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98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9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17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</a:t>
                      </a:r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isplays the contents of the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list the contents of the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modify or append to the 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create or remove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file and directories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execute the</a:t>
                      </a:r>
                      <a:r>
                        <a:rPr lang="en-US" sz="22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file</a:t>
                      </a:r>
                      <a:endParaRPr lang="en-US" sz="2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enter into the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6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Permissions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993416"/>
              </p:ext>
            </p:extLst>
          </p:nvPr>
        </p:nvGraphicFramePr>
        <p:xfrm>
          <a:off x="1584031" y="2311400"/>
          <a:ext cx="7898526" cy="2103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97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9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0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0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Directory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Root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rw_r_ _r_ 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rwxr_xr_x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User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rw_rw_r_ 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rwxrwxr_x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9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36657" y="403595"/>
            <a:ext cx="7798331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Permissions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52600" y="3132527"/>
            <a:ext cx="1290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19" y="1457739"/>
            <a:ext cx="8794653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Modifying the permissions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203" y="2029810"/>
              <a:ext cx="8103214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chmod  &lt;permissions/weight&gt;  &lt;file/directory&gt;</a:t>
              </a:r>
              <a:r>
                <a:rPr lang="en-US" sz="2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725318"/>
              </p:ext>
            </p:extLst>
          </p:nvPr>
        </p:nvGraphicFramePr>
        <p:xfrm>
          <a:off x="2703786" y="3761900"/>
          <a:ext cx="6154388" cy="2194560"/>
        </p:xfrm>
        <a:graphic>
          <a:graphicData uri="http://schemas.openxmlformats.org/drawingml/2006/table">
            <a:tbl>
              <a:tblPr firstCol="1" bandRow="1">
                <a:tableStyleId>{3C2FFA5D-87B4-456A-9821-1D502468CF0F}</a:tableStyleId>
              </a:tblPr>
              <a:tblGrid>
                <a:gridCol w="153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(owner)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US" sz="24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 (others)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Permissions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43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2060029" y="4126644"/>
            <a:ext cx="3128429" cy="1697424"/>
            <a:chOff x="740982" y="4126643"/>
            <a:chExt cx="2907709" cy="1697424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2383398" y="4126643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7"/>
            <p:cNvGrpSpPr/>
            <p:nvPr/>
          </p:nvGrpSpPr>
          <p:grpSpPr>
            <a:xfrm rot="5400000">
              <a:off x="1776055" y="3951431"/>
              <a:ext cx="837563" cy="2907709"/>
              <a:chOff x="400158" y="-271670"/>
              <a:chExt cx="1328737" cy="1285495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400158" y="1984"/>
                <a:ext cx="1328737" cy="8004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rwx = 4+2+1 = 7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4072777" y="4126144"/>
            <a:ext cx="2907709" cy="1697922"/>
            <a:chOff x="2533010" y="4126144"/>
            <a:chExt cx="2907709" cy="1697922"/>
          </a:xfrm>
        </p:grpSpPr>
        <p:cxnSp>
          <p:nvCxnSpPr>
            <p:cNvPr id="42" name="Straight Arrow Connector 41"/>
            <p:cNvCxnSpPr/>
            <p:nvPr/>
          </p:nvCxnSpPr>
          <p:spPr>
            <a:xfrm rot="5400000">
              <a:off x="3569075" y="4542801"/>
              <a:ext cx="835572" cy="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7"/>
            <p:cNvGrpSpPr/>
            <p:nvPr/>
          </p:nvGrpSpPr>
          <p:grpSpPr>
            <a:xfrm rot="5400000">
              <a:off x="3568083" y="3951430"/>
              <a:ext cx="837563" cy="2907709"/>
              <a:chOff x="400156" y="-271670"/>
              <a:chExt cx="1328737" cy="1285495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rx = 4+1 = 5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864804" y="4127232"/>
            <a:ext cx="2907709" cy="1696835"/>
            <a:chOff x="4325037" y="4127231"/>
            <a:chExt cx="2907709" cy="1696835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4803346" y="4127231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7"/>
            <p:cNvGrpSpPr/>
            <p:nvPr/>
          </p:nvGrpSpPr>
          <p:grpSpPr>
            <a:xfrm rot="5400000">
              <a:off x="5360110" y="3951430"/>
              <a:ext cx="837563" cy="2907709"/>
              <a:chOff x="400156" y="-271670"/>
              <a:chExt cx="1328737" cy="128549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4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987" y="328162"/>
            <a:ext cx="8596668" cy="13208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of Permission - Absolute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504" y="1112342"/>
            <a:ext cx="8610600" cy="8592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permission to Owner (u), Group (g) and Others (o) on the file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grpSp>
        <p:nvGrpSpPr>
          <p:cNvPr id="4" name="Group 9"/>
          <p:cNvGrpSpPr/>
          <p:nvPr/>
        </p:nvGrpSpPr>
        <p:grpSpPr>
          <a:xfrm>
            <a:off x="1911629" y="2245138"/>
            <a:ext cx="8428382" cy="663162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3219" y="1601585"/>
              <a:ext cx="8195914" cy="9819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chmod  754  </a:t>
              </a:r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reports</a:t>
              </a:r>
              <a:r>
                <a:rPr lang="en-US" sz="2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737512" y="2680932"/>
            <a:ext cx="1616840" cy="1691356"/>
            <a:chOff x="3197746" y="2680932"/>
            <a:chExt cx="1616840" cy="1691356"/>
          </a:xfrm>
        </p:grpSpPr>
        <p:grpSp>
          <p:nvGrpSpPr>
            <p:cNvPr id="12" name="Group 7"/>
            <p:cNvGrpSpPr/>
            <p:nvPr/>
          </p:nvGrpSpPr>
          <p:grpSpPr>
            <a:xfrm rot="5400000">
              <a:off x="3587384" y="3145087"/>
              <a:ext cx="837563" cy="1616840"/>
              <a:chOff x="400156" y="-271670"/>
              <a:chExt cx="1328737" cy="1285495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 rot="5400000">
              <a:off x="3588379" y="3097924"/>
              <a:ext cx="83557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717732" y="2682020"/>
            <a:ext cx="1632462" cy="1690269"/>
            <a:chOff x="4177966" y="2682019"/>
            <a:chExt cx="1632462" cy="1690269"/>
          </a:xfrm>
        </p:grpSpPr>
        <p:grpSp>
          <p:nvGrpSpPr>
            <p:cNvPr id="9" name="Group 7"/>
            <p:cNvGrpSpPr/>
            <p:nvPr/>
          </p:nvGrpSpPr>
          <p:grpSpPr>
            <a:xfrm rot="5400000">
              <a:off x="4583226" y="3145087"/>
              <a:ext cx="837563" cy="1616840"/>
              <a:chOff x="400156" y="-271670"/>
              <a:chExt cx="1328737" cy="128549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>
            <a:xfrm>
              <a:off x="4177966" y="2682019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741671" y="2681432"/>
            <a:ext cx="1639315" cy="1690857"/>
            <a:chOff x="2201904" y="2681431"/>
            <a:chExt cx="1639315" cy="1690857"/>
          </a:xfrm>
        </p:grpSpPr>
        <p:grpSp>
          <p:nvGrpSpPr>
            <p:cNvPr id="15" name="Group 7"/>
            <p:cNvGrpSpPr/>
            <p:nvPr/>
          </p:nvGrpSpPr>
          <p:grpSpPr>
            <a:xfrm rot="5400000">
              <a:off x="2591542" y="3145087"/>
              <a:ext cx="837563" cy="1616840"/>
              <a:chOff x="400156" y="-271670"/>
              <a:chExt cx="1328737" cy="1285495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>
            <a:xfrm flipH="1">
              <a:off x="3003532" y="2681431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95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6"/>
          <p:cNvGrpSpPr/>
          <p:nvPr/>
        </p:nvGrpSpPr>
        <p:grpSpPr>
          <a:xfrm>
            <a:off x="1777855" y="4152699"/>
            <a:ext cx="3096898" cy="1703600"/>
            <a:chOff x="740982" y="4120466"/>
            <a:chExt cx="2907709" cy="1703600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2697638" y="4120466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7"/>
            <p:cNvGrpSpPr/>
            <p:nvPr/>
          </p:nvGrpSpPr>
          <p:grpSpPr>
            <a:xfrm rot="5400000">
              <a:off x="1776055" y="3951430"/>
              <a:ext cx="837563" cy="2907709"/>
              <a:chOff x="400156" y="-271670"/>
              <a:chExt cx="1328737" cy="1285495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rwx = 4+2+1 = 7</a:t>
                </a:r>
              </a:p>
            </p:txBody>
          </p:sp>
        </p:grpSp>
      </p:grpSp>
      <p:grpSp>
        <p:nvGrpSpPr>
          <p:cNvPr id="8" name="Group 67"/>
          <p:cNvGrpSpPr/>
          <p:nvPr/>
        </p:nvGrpSpPr>
        <p:grpSpPr>
          <a:xfrm>
            <a:off x="5226283" y="4126145"/>
            <a:ext cx="2907709" cy="1697922"/>
            <a:chOff x="2533010" y="4126144"/>
            <a:chExt cx="2907709" cy="1697922"/>
          </a:xfrm>
        </p:grpSpPr>
        <p:cxnSp>
          <p:nvCxnSpPr>
            <p:cNvPr id="42" name="Straight Arrow Connector 41"/>
            <p:cNvCxnSpPr/>
            <p:nvPr/>
          </p:nvCxnSpPr>
          <p:spPr>
            <a:xfrm rot="5400000">
              <a:off x="3569075" y="4542801"/>
              <a:ext cx="835572" cy="22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7"/>
            <p:cNvGrpSpPr/>
            <p:nvPr/>
          </p:nvGrpSpPr>
          <p:grpSpPr>
            <a:xfrm rot="5400000">
              <a:off x="3568083" y="3951430"/>
              <a:ext cx="837563" cy="2907709"/>
              <a:chOff x="400156" y="-271670"/>
              <a:chExt cx="1328737" cy="1285495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rx = 4+1 = 5</a:t>
                </a:r>
              </a:p>
            </p:txBody>
          </p:sp>
        </p:grpSp>
      </p:grpSp>
      <p:grpSp>
        <p:nvGrpSpPr>
          <p:cNvPr id="12" name="Group 68"/>
          <p:cNvGrpSpPr/>
          <p:nvPr/>
        </p:nvGrpSpPr>
        <p:grpSpPr>
          <a:xfrm>
            <a:off x="8011843" y="4172535"/>
            <a:ext cx="2907709" cy="1696835"/>
            <a:chOff x="4325037" y="4127231"/>
            <a:chExt cx="2907709" cy="1696835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4803346" y="4127231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7"/>
            <p:cNvGrpSpPr/>
            <p:nvPr/>
          </p:nvGrpSpPr>
          <p:grpSpPr>
            <a:xfrm rot="5400000">
              <a:off x="5360110" y="3951430"/>
              <a:ext cx="837563" cy="2907709"/>
              <a:chOff x="400156" y="-271670"/>
              <a:chExt cx="1328737" cy="128549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4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15" y="343406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of Permission - Symbolic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361" y="1212720"/>
            <a:ext cx="8610600" cy="8592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permission to Owner (u), Group (g) and Others (o) on the file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grpSp>
        <p:nvGrpSpPr>
          <p:cNvPr id="18" name="Group 9"/>
          <p:cNvGrpSpPr/>
          <p:nvPr/>
        </p:nvGrpSpPr>
        <p:grpSpPr>
          <a:xfrm>
            <a:off x="1911629" y="2245138"/>
            <a:ext cx="8428382" cy="663162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3219" y="1601585"/>
              <a:ext cx="8195914" cy="98191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chmod  u= rwx,g=rx,o=r  </a:t>
              </a:r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reports</a:t>
              </a:r>
              <a:r>
                <a:rPr lang="en-US" sz="2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</p:grpSp>
      <p:grpSp>
        <p:nvGrpSpPr>
          <p:cNvPr id="19" name="Group 36"/>
          <p:cNvGrpSpPr/>
          <p:nvPr/>
        </p:nvGrpSpPr>
        <p:grpSpPr>
          <a:xfrm>
            <a:off x="5853824" y="2727271"/>
            <a:ext cx="1616840" cy="1645019"/>
            <a:chOff x="3197746" y="2727269"/>
            <a:chExt cx="1616840" cy="1645019"/>
          </a:xfrm>
        </p:grpSpPr>
        <p:grpSp>
          <p:nvGrpSpPr>
            <p:cNvPr id="20" name="Group 7"/>
            <p:cNvGrpSpPr/>
            <p:nvPr/>
          </p:nvGrpSpPr>
          <p:grpSpPr>
            <a:xfrm rot="5400000">
              <a:off x="3587384" y="3145087"/>
              <a:ext cx="837563" cy="1616840"/>
              <a:chOff x="400156" y="-271670"/>
              <a:chExt cx="1328737" cy="1285495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>
            <a:xfrm rot="5400000">
              <a:off x="3589835" y="3144261"/>
              <a:ext cx="835572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38"/>
          <p:cNvGrpSpPr/>
          <p:nvPr/>
        </p:nvGrpSpPr>
        <p:grpSpPr>
          <a:xfrm>
            <a:off x="7364383" y="2682019"/>
            <a:ext cx="1632462" cy="1690269"/>
            <a:chOff x="4177966" y="2682019"/>
            <a:chExt cx="1632462" cy="1690269"/>
          </a:xfrm>
        </p:grpSpPr>
        <p:grpSp>
          <p:nvGrpSpPr>
            <p:cNvPr id="22" name="Group 7"/>
            <p:cNvGrpSpPr/>
            <p:nvPr/>
          </p:nvGrpSpPr>
          <p:grpSpPr>
            <a:xfrm rot="5400000">
              <a:off x="4583226" y="3145087"/>
              <a:ext cx="837563" cy="1616840"/>
              <a:chOff x="400156" y="-271670"/>
              <a:chExt cx="1328737" cy="128549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>
            <a:xfrm>
              <a:off x="4177966" y="2682019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37"/>
          <p:cNvGrpSpPr/>
          <p:nvPr/>
        </p:nvGrpSpPr>
        <p:grpSpPr>
          <a:xfrm>
            <a:off x="4135821" y="2682019"/>
            <a:ext cx="1616840" cy="1690270"/>
            <a:chOff x="2201904" y="2682018"/>
            <a:chExt cx="1616840" cy="1690270"/>
          </a:xfrm>
        </p:grpSpPr>
        <p:grpSp>
          <p:nvGrpSpPr>
            <p:cNvPr id="24" name="Group 7"/>
            <p:cNvGrpSpPr/>
            <p:nvPr/>
          </p:nvGrpSpPr>
          <p:grpSpPr>
            <a:xfrm rot="5400000">
              <a:off x="2591542" y="3145087"/>
              <a:ext cx="837563" cy="1616840"/>
              <a:chOff x="400156" y="-271670"/>
              <a:chExt cx="1328737" cy="1285495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00156" y="1984"/>
                <a:ext cx="1328737" cy="73818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>
                <a:hlinkClick r:id="" action="ppaction://noaction"/>
              </p:cNvPr>
              <p:cNvSpPr/>
              <p:nvPr/>
            </p:nvSpPr>
            <p:spPr>
              <a:xfrm rot="16200000">
                <a:off x="421778" y="23605"/>
                <a:ext cx="1285495" cy="6949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>
            <a:xfrm flipH="1">
              <a:off x="2898819" y="2682018"/>
              <a:ext cx="837687" cy="8330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7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941696" y="2039815"/>
            <a:ext cx="8944426" cy="246158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54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Access Control List (ACL)</a:t>
            </a:r>
          </a:p>
          <a:p>
            <a:pPr algn="ctr">
              <a:defRPr/>
            </a:pPr>
            <a:r>
              <a:rPr lang="en-US" sz="54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Chown and Chgrp </a:t>
            </a:r>
          </a:p>
        </p:txBody>
      </p:sp>
    </p:spTree>
    <p:extLst>
      <p:ext uri="{BB962C8B-B14F-4D97-AF65-F5344CB8AC3E}">
        <p14:creationId xmlns:p14="http://schemas.microsoft.com/office/powerpoint/2010/main" val="28228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246163" y="273011"/>
            <a:ext cx="6096000" cy="616419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Changing Ownership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798320" y="1457739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Changing the ownership of a file or directory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chown  &lt;username&gt;  &lt;file /dir&gt; </a:t>
              </a: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1811835" y="3882284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8" name="Rounded Rectangle 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Changing the group ownership of a file or directory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chgrp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&lt;groupname&gt;  &lt;file /dir&gt;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3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0214" y="1379577"/>
            <a:ext cx="945818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Open Source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Free software along with the source code and documentation.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Multitasking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Capable of running multiple applications and process at the same time.</a:t>
            </a:r>
          </a:p>
          <a:p>
            <a:pPr marL="457200" indent="-457200"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Multi-user</a:t>
            </a:r>
          </a:p>
          <a:p>
            <a:pPr marL="857250" lvl="1" indent="-457200"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Allows multiple users to login and use the resources at the same time.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buFontTx/>
              <a:buChar char="•"/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Portability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Can be installed on all hardware architecture.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2286" y="444863"/>
            <a:ext cx="3299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Linux</a:t>
            </a:r>
            <a:endParaRPr lang="en-IN" sz="3200" b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724" y="23487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 List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265" y="1147715"/>
            <a:ext cx="11069189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file permission can be applied only on the owner, owners primary group and others.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list (ACL) are created to configure different permissions for different users or groups.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ACLs can be implemented only on ACL enabled partitions. 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 RHEL 5 Version onwards by default every partition is coming with ACL’s.</a:t>
            </a:r>
          </a:p>
        </p:txBody>
      </p:sp>
    </p:spTree>
    <p:extLst>
      <p:ext uri="{BB962C8B-B14F-4D97-AF65-F5344CB8AC3E}">
        <p14:creationId xmlns:p14="http://schemas.microsoft.com/office/powerpoint/2010/main" val="7227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ACL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681265" y="1505319"/>
            <a:ext cx="10938649" cy="1561438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permissions for a user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51082"/>
              <a:ext cx="8083826" cy="7423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fr-F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setfacl  –m   u:&lt;username&gt;:&lt;permission&gt;  &lt;file or directory&gt;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677334" y="3419589"/>
            <a:ext cx="1094258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Assigning permission for a group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951082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setfacl  –m  g:&lt;group name&gt;:&lt;permission&gt;   &lt;file or directory&gt;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56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ACL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911629" y="1457739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5" name="Rounded Rectangle 4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list the applied ACLs on a file or directory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3219" y="203420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getfacl  &lt;file or directory&gt;</a:t>
              </a: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1911629" y="2981721"/>
            <a:ext cx="8428382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remove an ACL for a user from a file or directory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19" y="1934457"/>
              <a:ext cx="8083826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fr-F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setfacl  -x  u:&lt;username&gt;&lt;file or directory&gt;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1911629" y="4505703"/>
            <a:ext cx="8428382" cy="1571540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8" name="Rounded Rectangle 17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591" y="1520195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remove an ACL for a group from a file or directory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3219" y="1828896"/>
              <a:ext cx="8083826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</a:t>
              </a:r>
              <a:r>
                <a:rPr lang="fr-FR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setfacl  -x  g:&lt;group name&gt; &lt;file or directory&gt;</a:t>
              </a:r>
              <a:endPara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5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2" name="WordArt 4"/>
          <p:cNvSpPr>
            <a:spLocks noChangeArrowheads="1" noChangeShapeType="1" noTextEdit="1"/>
          </p:cNvSpPr>
          <p:nvPr/>
        </p:nvSpPr>
        <p:spPr bwMode="auto">
          <a:xfrm>
            <a:off x="1153551" y="2703434"/>
            <a:ext cx="8746218" cy="16478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kern="10" spc="50" dirty="0">
                <a:ln w="11430"/>
                <a:solidFill>
                  <a:schemeClr val="accent2">
                    <a:satMod val="15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anose="04020705040A02060702" pitchFamily="82" charset="0"/>
              </a:rPr>
              <a:t>Partitions and Swap</a:t>
            </a:r>
          </a:p>
        </p:txBody>
      </p:sp>
    </p:spTree>
    <p:extLst>
      <p:ext uri="{BB962C8B-B14F-4D97-AF65-F5344CB8AC3E}">
        <p14:creationId xmlns:p14="http://schemas.microsoft.com/office/powerpoint/2010/main" val="19837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77334" y="300111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Partitioning Tools</a:t>
            </a:r>
          </a:p>
        </p:txBody>
      </p:sp>
      <p:sp>
        <p:nvSpPr>
          <p:cNvPr id="2051" name="Content Placeholder 2"/>
          <p:cNvSpPr>
            <a:spLocks noGrp="1"/>
          </p:cNvSpPr>
          <p:nvPr>
            <p:ph idx="1"/>
          </p:nvPr>
        </p:nvSpPr>
        <p:spPr>
          <a:xfrm>
            <a:off x="1808870" y="1382151"/>
            <a:ext cx="8610600" cy="513853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Pre-Installation tool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Disk Druid</a:t>
            </a:r>
          </a:p>
          <a:p>
            <a:pPr eaLnBrk="1" hangingPunct="1">
              <a:lnSpc>
                <a:spcPct val="150000"/>
              </a:lnSpc>
              <a:buClr>
                <a:schemeClr val="tx1"/>
              </a:buClr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Post-Installation tools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fdisk</a:t>
            </a:r>
          </a:p>
          <a:p>
            <a:pPr marL="857250" lvl="1" indent="-457200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100000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parted</a:t>
            </a:r>
          </a:p>
        </p:txBody>
      </p:sp>
    </p:spTree>
    <p:extLst>
      <p:ext uri="{BB962C8B-B14F-4D97-AF65-F5344CB8AC3E}">
        <p14:creationId xmlns:p14="http://schemas.microsoft.com/office/powerpoint/2010/main" val="32979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60" y="436099"/>
            <a:ext cx="9760446" cy="609600"/>
          </a:xfrm>
        </p:spPr>
        <p:txBody>
          <a:bodyPr>
            <a:no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Naming Convention  of  Hardware Devices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959646"/>
              </p:ext>
            </p:extLst>
          </p:nvPr>
        </p:nvGraphicFramePr>
        <p:xfrm>
          <a:off x="2914917" y="2099257"/>
          <a:ext cx="6001556" cy="2434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16">
                <a:tc>
                  <a:txBody>
                    <a:bodyPr/>
                    <a:lstStyle/>
                    <a:p>
                      <a:r>
                        <a:rPr lang="en-IN" b="0" baseline="0" dirty="0">
                          <a:solidFill>
                            <a:schemeClr val="bg1"/>
                          </a:solidFill>
                        </a:rPr>
                        <a:t>     </a:t>
                      </a:r>
                      <a:r>
                        <a:rPr lang="en-IN" b="1" baseline="0" dirty="0">
                          <a:solidFill>
                            <a:schemeClr val="bg1"/>
                          </a:solidFill>
                        </a:rPr>
                        <a:t>Sata Hardisk</a:t>
                      </a:r>
                    </a:p>
                    <a:p>
                      <a:endParaRPr lang="en-IN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3C7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/dev/sda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3C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16">
                <a:tc>
                  <a:txBody>
                    <a:bodyPr/>
                    <a:lstStyle/>
                    <a:p>
                      <a:r>
                        <a:rPr lang="en-IN" dirty="0"/>
                        <a:t>     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IDE </a:t>
                      </a:r>
                      <a:r>
                        <a:rPr lang="en-IN" b="1" baseline="0" dirty="0">
                          <a:solidFill>
                            <a:schemeClr val="bg1"/>
                          </a:solidFill>
                        </a:rPr>
                        <a:t>  Hardisk</a:t>
                      </a:r>
                    </a:p>
                    <a:p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70C0"/>
                          </a:solidFill>
                        </a:rPr>
                        <a:t>   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/dev/hda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16">
                <a:tc>
                  <a:txBody>
                    <a:bodyPr/>
                    <a:lstStyle/>
                    <a:p>
                      <a:r>
                        <a:rPr lang="en-IN" dirty="0"/>
                        <a:t>     </a:t>
                      </a:r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DVD-RW</a:t>
                      </a:r>
                    </a:p>
                    <a:p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baseline="0" dirty="0">
                          <a:solidFill>
                            <a:schemeClr val="bg1"/>
                          </a:solidFill>
                        </a:rPr>
                        <a:t>   /dev/sr0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867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    Pendrive or 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   /dev/sdb, 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2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the List of Partitions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615440" y="2273665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the list of partitions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fdisk  -l  &lt;device name&gt;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6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Disk Management Using fdisk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643576" y="2062650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Disk Management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530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fdisk   &lt;device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54" y="112222"/>
            <a:ext cx="8596668" cy="1320800"/>
          </a:xfrm>
          <a:effectLst/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Disk 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35074" y="1003923"/>
            <a:ext cx="8391805" cy="5636027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3523" y="987321"/>
            <a:ext cx="231093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[root@comp1 ~]#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073" y="1258872"/>
            <a:ext cx="744264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250 GB, 36507222016 bytes, 71303168 sectors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= sectors of 1 * 512 = 512 bytes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size (logical/physical): 512 bytes / 512 bytes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size (minimum/optimal): 512 bytes / 512 bytes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label type: dos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identifier: 0x000dc8aa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91548" y="956847"/>
            <a:ext cx="231093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fdisk   /dev/sda</a:t>
            </a:r>
            <a:endParaRPr lang="en-US" sz="24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848" y="3073772"/>
            <a:ext cx="4164653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(m for help):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0999" y="3059922"/>
            <a:ext cx="215297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3541" y="3348131"/>
            <a:ext cx="6217920" cy="29238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action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	delete a partition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	print this menu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	add a new partition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	print the partition table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q	quit without saving changes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	write table to disk and exit</a:t>
            </a:r>
          </a:p>
        </p:txBody>
      </p:sp>
    </p:spTree>
    <p:extLst>
      <p:ext uri="{BB962C8B-B14F-4D97-AF65-F5344CB8AC3E}">
        <p14:creationId xmlns:p14="http://schemas.microsoft.com/office/powerpoint/2010/main" val="5173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9" grpId="0"/>
      <p:bldP spid="8" grpId="0"/>
      <p:bldP spid="10" grpId="0"/>
      <p:bldP spid="11" grpId="0"/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719537" y="525194"/>
            <a:ext cx="8596668" cy="1320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Updating the Partition Table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629507" y="2301801"/>
            <a:ext cx="8595360" cy="1364975"/>
            <a:chOff x="371061" y="1457738"/>
            <a:chExt cx="8428382" cy="1364975"/>
          </a:xfrm>
          <a:solidFill>
            <a:srgbClr val="92D050"/>
          </a:solidFill>
        </p:grpSpPr>
        <p:sp>
          <p:nvSpPr>
            <p:cNvPr id="11" name="Rounded Rectangle 10"/>
            <p:cNvSpPr/>
            <p:nvPr/>
          </p:nvSpPr>
          <p:spPr bwMode="auto">
            <a:xfrm>
              <a:off x="371061" y="1457738"/>
              <a:ext cx="8428382" cy="136497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6591" y="1550507"/>
              <a:ext cx="8083826" cy="43088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the partition table without restarting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3219" y="2034207"/>
              <a:ext cx="8195914" cy="4770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2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[root@comp1 ~]#  </a:t>
              </a:r>
              <a:r>
                <a:rPr lang="en-US" sz="24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partx</a:t>
              </a:r>
              <a:r>
                <a:rPr lang="en-US" sz="24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-a   &lt;device name&gt;</a:t>
              </a:r>
              <a:endParaRPr lang="en-US" sz="22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764</TotalTime>
  <Words>9913</Words>
  <Application>Microsoft Office PowerPoint</Application>
  <PresentationFormat>Widescreen</PresentationFormat>
  <Paragraphs>2774</Paragraphs>
  <Slides>336</Slides>
  <Notes>43</Notes>
  <HiddenSlides>122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336</vt:i4>
      </vt:variant>
    </vt:vector>
  </HeadingPairs>
  <TitlesOfParts>
    <vt:vector size="337" baseType="lpstr"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</vt:lpstr>
      <vt:lpstr>/root</vt:lpstr>
      <vt:lpstr>/home</vt:lpstr>
      <vt:lpstr>/boot</vt:lpstr>
      <vt:lpstr>/sbin</vt:lpstr>
      <vt:lpstr>/bin</vt:lpstr>
      <vt:lpstr>/usr</vt:lpstr>
      <vt:lpstr>/var</vt:lpstr>
      <vt:lpstr>/dev</vt:lpstr>
      <vt:lpstr>/etc</vt:lpstr>
      <vt:lpstr>/opt</vt:lpstr>
      <vt:lpstr>/media</vt:lpstr>
      <vt:lpstr>/run</vt:lpstr>
      <vt:lpstr>PowerPoint Presentation</vt:lpstr>
      <vt:lpstr>Print Working Directory</vt:lpstr>
      <vt:lpstr>List of Files and Directories</vt:lpstr>
      <vt:lpstr>Creation of Files</vt:lpstr>
      <vt:lpstr>Cat  (Concatenation) Command</vt:lpstr>
      <vt:lpstr>Cat Command</vt:lpstr>
      <vt:lpstr>Touch Command</vt:lpstr>
      <vt:lpstr>PowerPoint Presentation</vt:lpstr>
      <vt:lpstr>Editors</vt:lpstr>
      <vt:lpstr>Editors</vt:lpstr>
      <vt:lpstr>VI Editor Modes</vt:lpstr>
      <vt:lpstr>To go Insert Mode from Command Mode</vt:lpstr>
      <vt:lpstr>Ex mode</vt:lpstr>
      <vt:lpstr>Command Mode </vt:lpstr>
      <vt:lpstr>Vi Editor</vt:lpstr>
      <vt:lpstr>Creating Directories</vt:lpstr>
      <vt:lpstr>Navigation of Directories</vt:lpstr>
      <vt:lpstr>Navigation of Directories</vt:lpstr>
      <vt:lpstr>Help and Command Records</vt:lpstr>
      <vt:lpstr>Copying</vt:lpstr>
      <vt:lpstr>Moving and Renaming</vt:lpstr>
      <vt:lpstr>Deleting</vt:lpstr>
      <vt:lpstr>Some Other Commands</vt:lpstr>
      <vt:lpstr>File Viewing Commands</vt:lpstr>
      <vt:lpstr>File Viewing Commands</vt:lpstr>
      <vt:lpstr>VI Editor modes</vt:lpstr>
      <vt:lpstr>PowerPoint Presentation</vt:lpstr>
      <vt:lpstr>Users</vt:lpstr>
      <vt:lpstr>Types of Users</vt:lpstr>
      <vt:lpstr>Users Database Files</vt:lpstr>
      <vt:lpstr>Content of /etc/passwd</vt:lpstr>
      <vt:lpstr>Users</vt:lpstr>
      <vt:lpstr>Content of /etc/shadow</vt:lpstr>
      <vt:lpstr>Creating a User</vt:lpstr>
      <vt:lpstr>File Viewing Commands</vt:lpstr>
      <vt:lpstr>User Password</vt:lpstr>
      <vt:lpstr>Modifying a User</vt:lpstr>
      <vt:lpstr>Deleting a User</vt:lpstr>
      <vt:lpstr>Adding  user on GUI Mode</vt:lpstr>
      <vt:lpstr>PowerPoint Presentation</vt:lpstr>
      <vt:lpstr>Group</vt:lpstr>
      <vt:lpstr>Groups</vt:lpstr>
      <vt:lpstr>Content of /etc/group</vt:lpstr>
      <vt:lpstr>Content of /etc/gshadow</vt:lpstr>
      <vt:lpstr>Creating a Group</vt:lpstr>
      <vt:lpstr>Modifying a Group</vt:lpstr>
      <vt:lpstr>Deleting a Group</vt:lpstr>
      <vt:lpstr>Group Membership</vt:lpstr>
      <vt:lpstr>Managing Groups Using (GUI)</vt:lpstr>
      <vt:lpstr>PowerPoint Presentation</vt:lpstr>
      <vt:lpstr>File and Directory Attributes</vt:lpstr>
      <vt:lpstr>Access Levels</vt:lpstr>
      <vt:lpstr>Access Modes</vt:lpstr>
      <vt:lpstr>Access Modes</vt:lpstr>
      <vt:lpstr>Default Permissions</vt:lpstr>
      <vt:lpstr>Modifying the Permissions</vt:lpstr>
      <vt:lpstr>Example of Permission - Absolute</vt:lpstr>
      <vt:lpstr>Example of Permission - Symbolic</vt:lpstr>
      <vt:lpstr>PowerPoint Presentation</vt:lpstr>
      <vt:lpstr>Changing Ownership</vt:lpstr>
      <vt:lpstr>Access Control  List </vt:lpstr>
      <vt:lpstr>Configuration of ACL</vt:lpstr>
      <vt:lpstr>Configuration of ACL</vt:lpstr>
      <vt:lpstr>PowerPoint Presentation</vt:lpstr>
      <vt:lpstr>Partitioning Tools</vt:lpstr>
      <vt:lpstr>Naming Convention  of  Hardware Devices</vt:lpstr>
      <vt:lpstr>View the List of Partitions</vt:lpstr>
      <vt:lpstr>Disk Management Using fdisk</vt:lpstr>
      <vt:lpstr>Disk Management</vt:lpstr>
      <vt:lpstr>Updating the Partition Table</vt:lpstr>
      <vt:lpstr>Formatting</vt:lpstr>
      <vt:lpstr>Mounting</vt:lpstr>
      <vt:lpstr>View Disk Information</vt:lpstr>
      <vt:lpstr>Label</vt:lpstr>
      <vt:lpstr>How Swap Works</vt:lpstr>
      <vt:lpstr>Creating a Swap Partition</vt:lpstr>
      <vt:lpstr>Swap Partition</vt:lpstr>
      <vt:lpstr>Mounting a Partition Permanently </vt:lpstr>
      <vt:lpstr>Disk Management</vt:lpstr>
      <vt:lpstr>Mounting Removable  Devices</vt:lpstr>
      <vt:lpstr>PowerPoint Presentation</vt:lpstr>
      <vt:lpstr>Disk Quotas</vt:lpstr>
      <vt:lpstr>Disk Quotas</vt:lpstr>
      <vt:lpstr>Quotas Limits</vt:lpstr>
      <vt:lpstr>Applying Quotas on a Partition</vt:lpstr>
      <vt:lpstr>Applying Quotas on a Partition</vt:lpstr>
      <vt:lpstr>Applying Quotas on a Partition</vt:lpstr>
      <vt:lpstr>Applying Quotas on a Partition</vt:lpstr>
      <vt:lpstr>PowerPoint Presentation</vt:lpstr>
      <vt:lpstr>Logical Volume Manager (LVM)</vt:lpstr>
      <vt:lpstr>Logical Volumes</vt:lpstr>
      <vt:lpstr>Logical Volumes</vt:lpstr>
      <vt:lpstr>Creating Partitions</vt:lpstr>
      <vt:lpstr>Physical Volume</vt:lpstr>
      <vt:lpstr>Volume Group</vt:lpstr>
      <vt:lpstr>Logical Volume</vt:lpstr>
      <vt:lpstr>Logical Volume</vt:lpstr>
      <vt:lpstr>Logical Volume</vt:lpstr>
      <vt:lpstr>Logical Volume</vt:lpstr>
      <vt:lpstr>PowerPoint Presentation</vt:lpstr>
      <vt:lpstr>Redundant Array of Independent Disks (RAID)</vt:lpstr>
      <vt:lpstr>Types of RAID</vt:lpstr>
      <vt:lpstr>RAID Levels</vt:lpstr>
      <vt:lpstr>RAID 0</vt:lpstr>
      <vt:lpstr>How RAID 0 Works</vt:lpstr>
      <vt:lpstr>RAID 1</vt:lpstr>
      <vt:lpstr>How RAID 1 Works</vt:lpstr>
      <vt:lpstr>RAID 4</vt:lpstr>
      <vt:lpstr>How RAID 4 Works</vt:lpstr>
      <vt:lpstr>RAID 5</vt:lpstr>
      <vt:lpstr>How RAID 5 Works</vt:lpstr>
      <vt:lpstr>Data Recovery</vt:lpstr>
      <vt:lpstr>Creating Partitions</vt:lpstr>
      <vt:lpstr>RAID Commands</vt:lpstr>
      <vt:lpstr>RAID Commands</vt:lpstr>
      <vt:lpstr>RAID Commands</vt:lpstr>
      <vt:lpstr>RAID Commands</vt:lpstr>
      <vt:lpstr>PowerPoint Presentation</vt:lpstr>
      <vt:lpstr>Backup</vt:lpstr>
      <vt:lpstr>Commands for Backup</vt:lpstr>
      <vt:lpstr>Backup using tar Command</vt:lpstr>
      <vt:lpstr>Backup using cpio Command</vt:lpstr>
      <vt:lpstr>Restore using cpio Command</vt:lpstr>
      <vt:lpstr>PowerPoint Presentation</vt:lpstr>
      <vt:lpstr>Hostname Configuration</vt:lpstr>
      <vt:lpstr>IP Address Assignment</vt:lpstr>
      <vt:lpstr>Static IP Address Configuration</vt:lpstr>
      <vt:lpstr>IP Address Configuration</vt:lpstr>
      <vt:lpstr>PowerPoint Presentation</vt:lpstr>
      <vt:lpstr>Red Hat  Package Manager (RPM)</vt:lpstr>
      <vt:lpstr>RPM Label Pattern</vt:lpstr>
      <vt:lpstr>Methods of Installation</vt:lpstr>
      <vt:lpstr>Standalone Installation</vt:lpstr>
      <vt:lpstr>Removing an Installed Package</vt:lpstr>
      <vt:lpstr>Querying an Installation</vt:lpstr>
      <vt:lpstr>Network Installation Method - NFS</vt:lpstr>
      <vt:lpstr>PowerPoint Presentation</vt:lpstr>
      <vt:lpstr>Yellowdog Updater Modified (YUM)</vt:lpstr>
      <vt:lpstr>YUM Command</vt:lpstr>
      <vt:lpstr>PowerPoint Presentation</vt:lpstr>
      <vt:lpstr>Dynamic Host Configuration Protocol (DHCP)</vt:lpstr>
      <vt:lpstr>Static vs Dynamic</vt:lpstr>
      <vt:lpstr>DHCP Reservation</vt:lpstr>
      <vt:lpstr>DHCP</vt:lpstr>
      <vt:lpstr>DHCP Server Configuration</vt:lpstr>
      <vt:lpstr>DHCP Server Configuration</vt:lpstr>
      <vt:lpstr>DHCP Server Configuration</vt:lpstr>
      <vt:lpstr>DHCP Server Configuration</vt:lpstr>
      <vt:lpstr>DHCP Client Configuration - linux</vt:lpstr>
      <vt:lpstr>DHCP Client Configuration - Windows</vt:lpstr>
      <vt:lpstr>NFS</vt:lpstr>
      <vt:lpstr>NFS Server Configuration</vt:lpstr>
      <vt:lpstr>PowerPoint Presentation</vt:lpstr>
      <vt:lpstr>Unix / Linux Based Web Servers</vt:lpstr>
      <vt:lpstr>Apache</vt:lpstr>
      <vt:lpstr>Web Browsing</vt:lpstr>
      <vt:lpstr>Web Browsing</vt:lpstr>
      <vt:lpstr>Web Browsing</vt:lpstr>
      <vt:lpstr>Apache Web Server</vt:lpstr>
      <vt:lpstr>Configuration</vt:lpstr>
      <vt:lpstr>Authentication Configuration</vt:lpstr>
      <vt:lpstr>Apache Web Server Configuration</vt:lpstr>
      <vt:lpstr>Apache Web Server Configuration</vt:lpstr>
      <vt:lpstr>Apache Web Server Configuration</vt:lpstr>
      <vt:lpstr>Linux Client Configuration</vt:lpstr>
      <vt:lpstr>Linux Client Configuration </vt:lpstr>
      <vt:lpstr>Windows Client Configuration 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 </vt:lpstr>
      <vt:lpstr> Authentication Configuration</vt:lpstr>
      <vt:lpstr> Authentication Configuration</vt:lpstr>
      <vt:lpstr>PowerPoint Presentation</vt:lpstr>
      <vt:lpstr>Virtual Hosting</vt:lpstr>
      <vt:lpstr>Name  Based Virtual Hosting</vt:lpstr>
      <vt:lpstr>Web Browsing – Named Based Virtual Hosting</vt:lpstr>
      <vt:lpstr>Web Browsing – Named Based Virtual Hosting</vt:lpstr>
      <vt:lpstr>Web Browsing – Named Based Virtual Hosting</vt:lpstr>
      <vt:lpstr>Web Browsing – Named Based Virtual Hosting</vt:lpstr>
      <vt:lpstr>Web Browsing – Named Based Virtual Hosting</vt:lpstr>
      <vt:lpstr>Web Browsing – Named Based Virtual Hosting</vt:lpstr>
      <vt:lpstr>IP Based Virtual Hosting</vt:lpstr>
      <vt:lpstr>Web Browsing – IP Based Virtual Hosting </vt:lpstr>
      <vt:lpstr>Web Browsing – IP Based Virtual Hosting </vt:lpstr>
      <vt:lpstr>Web Browsing – IP Based Virtual Hosting </vt:lpstr>
      <vt:lpstr>Web Browsing – IP Based Virtual Hosting </vt:lpstr>
      <vt:lpstr>Web Browsing – IP Based Virtual Hosting </vt:lpstr>
      <vt:lpstr>Web Browsing – IP Based Virtual Hosting </vt:lpstr>
      <vt:lpstr>Port  Based Virtual Hosting</vt:lpstr>
      <vt:lpstr>Web Browsing – Port Based Virtual Hosting</vt:lpstr>
      <vt:lpstr>Web Browsing – Port Based Virtual Hosting</vt:lpstr>
      <vt:lpstr>Web Browsing – Port Based Virtual Hosting</vt:lpstr>
      <vt:lpstr>Web Browsing – Port Based Virtual Hosting</vt:lpstr>
      <vt:lpstr>Web Browsing – Port Based Virtual Hosting</vt:lpstr>
      <vt:lpstr>Web Browsing – Port Based Virtual Hosting</vt:lpstr>
      <vt:lpstr>Name  Based Virtual Hosting</vt:lpstr>
      <vt:lpstr>Apache Web Server Configuration</vt:lpstr>
      <vt:lpstr>Name Based Virtual Hosting Configuration</vt:lpstr>
      <vt:lpstr>Name Based Virtual Hosting Configuration</vt:lpstr>
      <vt:lpstr>Name Based Virtual Hosting Configuration</vt:lpstr>
      <vt:lpstr>Linux Client Configuration</vt:lpstr>
      <vt:lpstr>Linux Client Configuration 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 </vt:lpstr>
      <vt:lpstr>IP Based Virtual Hosting</vt:lpstr>
      <vt:lpstr>Assign Virtual IP Address</vt:lpstr>
      <vt:lpstr>IP Based Virtual Hosting Configuration</vt:lpstr>
      <vt:lpstr>IP Based Virtual Hosting Configuration</vt:lpstr>
      <vt:lpstr>IP Based Virtual Hosting Configuration</vt:lpstr>
      <vt:lpstr>Linux Client Configuration </vt:lpstr>
      <vt:lpstr>DNS Server Configuration</vt:lpstr>
      <vt:lpstr>DNS Server Configuration</vt:lpstr>
      <vt:lpstr>DNS Server Configuration</vt:lpstr>
      <vt:lpstr>DNS Server Configuration </vt:lpstr>
      <vt:lpstr>Port  Based Virtual Hosting</vt:lpstr>
      <vt:lpstr>Port Based Virtual Hosting Configuration</vt:lpstr>
      <vt:lpstr>Port Based Virtual Hosting Configuration</vt:lpstr>
      <vt:lpstr>Port Based Virtual Hosting Configuration</vt:lpstr>
      <vt:lpstr>Linux Client Configuration </vt:lpstr>
      <vt:lpstr>PowerPoint Presentation</vt:lpstr>
      <vt:lpstr>Webmin</vt:lpstr>
      <vt:lpstr>Webmin Installation</vt:lpstr>
      <vt:lpstr>Webmin </vt:lpstr>
      <vt:lpstr>PowerPoint Presentation</vt:lpstr>
      <vt:lpstr>Hostname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File</vt:lpstr>
      <vt:lpstr>Hostname Resolution</vt:lpstr>
      <vt:lpstr>Host File Configuration</vt:lpstr>
      <vt:lpstr>Hostname Resolution</vt:lpstr>
      <vt:lpstr>PowerPoint Presentation</vt:lpstr>
      <vt:lpstr>PowerPoint Presentation</vt:lpstr>
      <vt:lpstr>PowerPoint Presentation</vt:lpstr>
      <vt:lpstr>Domain Name System (DNS)</vt:lpstr>
      <vt:lpstr>DNS Namespace</vt:lpstr>
      <vt:lpstr>How DNS works ?</vt:lpstr>
      <vt:lpstr>Zone</vt:lpstr>
      <vt:lpstr>How DNS Resolution  Works ?</vt:lpstr>
      <vt:lpstr>Records</vt:lpstr>
      <vt:lpstr>Records</vt:lpstr>
      <vt:lpstr>DNS</vt:lpstr>
      <vt:lpstr>DNS Configuration</vt:lpstr>
      <vt:lpstr>Installing DNS</vt:lpstr>
      <vt:lpstr>Configuration of named.caching-nameserver.conf </vt:lpstr>
      <vt:lpstr>Configuration of named.rfc1912.zones</vt:lpstr>
      <vt:lpstr>Configuration –  Forward Lookup Zone </vt:lpstr>
      <vt:lpstr>Configuration –  Forward Lookup Zone </vt:lpstr>
      <vt:lpstr>Configuration –  Reverse Lookup Zone </vt:lpstr>
      <vt:lpstr>Configuration –  Reverse Lookup Zone </vt:lpstr>
      <vt:lpstr>Configuration of DNS Server IP Address </vt:lpstr>
      <vt:lpstr>Restart the Services</vt:lpstr>
      <vt:lpstr>Checking the Configuration</vt:lpstr>
      <vt:lpstr>Checking the Configuration</vt:lpstr>
      <vt:lpstr>Configuration of DNS Server IP Address </vt:lpstr>
      <vt:lpstr>Checking the Configuration</vt:lpstr>
      <vt:lpstr>PowerPoint Presentation</vt:lpstr>
      <vt:lpstr>Unix / linux Based Mail Servers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How Mail Server Works?</vt:lpstr>
      <vt:lpstr>Postfix Configuration</vt:lpstr>
      <vt:lpstr>Mail Server Configuration</vt:lpstr>
      <vt:lpstr>Mail Server Configuration</vt:lpstr>
      <vt:lpstr>Postfix Server Configuration</vt:lpstr>
      <vt:lpstr>Postfix Server Configuration </vt:lpstr>
      <vt:lpstr>Creating Users</vt:lpstr>
      <vt:lpstr>Testing the Mail Server </vt:lpstr>
      <vt:lpstr>Testing the Mail Server 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</vt:lpstr>
      <vt:lpstr>DNS Server Configuration </vt:lpstr>
      <vt:lpstr>PowerPoint Presentation</vt:lpstr>
      <vt:lpstr>SquirrelMail</vt:lpstr>
      <vt:lpstr>Mail Server Configuration</vt:lpstr>
      <vt:lpstr>SquirrelMail Configuration</vt:lpstr>
      <vt:lpstr>SquirrelMail Configuration</vt:lpstr>
      <vt:lpstr>Sending mails with Squirrelmail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</dc:title>
  <dc:creator>Goldu</dc:creator>
  <cp:lastModifiedBy>Unknown User</cp:lastModifiedBy>
  <cp:revision>129</cp:revision>
  <dcterms:created xsi:type="dcterms:W3CDTF">2016-04-07T05:05:27Z</dcterms:created>
  <dcterms:modified xsi:type="dcterms:W3CDTF">2019-09-21T13:49:19Z</dcterms:modified>
</cp:coreProperties>
</file>